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568" r:id="rId2"/>
    <p:sldId id="544" r:id="rId3"/>
    <p:sldId id="546" r:id="rId4"/>
    <p:sldId id="505" r:id="rId5"/>
    <p:sldId id="527" r:id="rId6"/>
    <p:sldId id="581" r:id="rId7"/>
    <p:sldId id="571" r:id="rId8"/>
    <p:sldId id="584" r:id="rId9"/>
    <p:sldId id="585" r:id="rId10"/>
    <p:sldId id="582" r:id="rId11"/>
    <p:sldId id="572" r:id="rId12"/>
    <p:sldId id="573" r:id="rId13"/>
    <p:sldId id="575" r:id="rId14"/>
    <p:sldId id="576" r:id="rId15"/>
    <p:sldId id="577" r:id="rId16"/>
    <p:sldId id="578" r:id="rId17"/>
    <p:sldId id="583" r:id="rId18"/>
    <p:sldId id="579" r:id="rId19"/>
    <p:sldId id="580" r:id="rId20"/>
    <p:sldId id="586" r:id="rId21"/>
    <p:sldId id="56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24D"/>
    <a:srgbClr val="9A9AB9"/>
    <a:srgbClr val="75759F"/>
    <a:srgbClr val="55557B"/>
    <a:srgbClr val="FFFFFF"/>
    <a:srgbClr val="696997"/>
    <a:srgbClr val="47486D"/>
    <a:srgbClr val="434361"/>
    <a:srgbClr val="69ADBF"/>
    <a:srgbClr val="646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4" autoAdjust="0"/>
    <p:restoredTop sz="90228" autoAdjust="0"/>
  </p:normalViewPr>
  <p:slideViewPr>
    <p:cSldViewPr snapToGrid="0">
      <p:cViewPr varScale="1">
        <p:scale>
          <a:sx n="105" d="100"/>
          <a:sy n="105" d="100"/>
        </p:scale>
        <p:origin x="114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40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71A06-4EC7-4FEA-9F4C-1A93572E562B}" type="datetimeFigureOut">
              <a:rPr lang="ko-KR" altLang="en-US" smtClean="0"/>
              <a:t>2024-06-16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5544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5E413-9A35-4AC4-80B9-6D57A71682A5}" type="datetimeFigureOut">
              <a:rPr lang="ko-KR" altLang="en-US" smtClean="0"/>
              <a:t>2024-06-16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E5A35-52FD-492C-BC43-E7D727C7B24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4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456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3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97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51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41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260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21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76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200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596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689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876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09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987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99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588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751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7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49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E5A35-52FD-492C-BC43-E7D727C7B24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15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bg>
      <p:bgPr>
        <a:solidFill>
          <a:srgbClr val="D4EE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 userDrawn="1"/>
        </p:nvSpPr>
        <p:spPr>
          <a:xfrm>
            <a:off x="0" y="6591719"/>
            <a:ext cx="9144000" cy="266281"/>
          </a:xfrm>
          <a:prstGeom prst="rect">
            <a:avLst/>
          </a:prstGeom>
          <a:solidFill>
            <a:srgbClr val="FFB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9"/>
          <a:stretch/>
        </p:blipFill>
        <p:spPr>
          <a:xfrm>
            <a:off x="2585096" y="3952563"/>
            <a:ext cx="3973808" cy="26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5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626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86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943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926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48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387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706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66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79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bg>
      <p:bgPr>
        <a:solidFill>
          <a:srgbClr val="D4EE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9"/>
          <a:stretch/>
        </p:blipFill>
        <p:spPr>
          <a:xfrm>
            <a:off x="466388" y="1018444"/>
            <a:ext cx="3973808" cy="263915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 userDrawn="1"/>
        </p:nvSpPr>
        <p:spPr>
          <a:xfrm>
            <a:off x="0" y="3657600"/>
            <a:ext cx="9150840" cy="3200400"/>
          </a:xfrm>
          <a:prstGeom prst="roundRect">
            <a:avLst>
              <a:gd name="adj" fmla="val 0"/>
            </a:avLst>
          </a:prstGeom>
          <a:solidFill>
            <a:srgbClr val="FFA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54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672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996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018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85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9144000" cy="1065125"/>
          </a:xfrm>
          <a:prstGeom prst="rect">
            <a:avLst/>
          </a:prstGeom>
          <a:solidFill>
            <a:srgbClr val="64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1065125"/>
            <a:ext cx="9144000" cy="5792875"/>
          </a:xfrm>
          <a:prstGeom prst="rect">
            <a:avLst/>
          </a:prstGeom>
          <a:solidFill>
            <a:srgbClr val="47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320460" y="376813"/>
            <a:ext cx="311499" cy="3114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863071" y="376813"/>
            <a:ext cx="311499" cy="311499"/>
          </a:xfrm>
          <a:prstGeom prst="ellipse">
            <a:avLst/>
          </a:prstGeom>
          <a:solidFill>
            <a:srgbClr val="FFA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400656" y="376813"/>
            <a:ext cx="311499" cy="311499"/>
          </a:xfrm>
          <a:prstGeom prst="ellipse">
            <a:avLst/>
          </a:prstGeom>
          <a:solidFill>
            <a:srgbClr val="D53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40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924448"/>
          </a:xfrm>
          <a:prstGeom prst="rect">
            <a:avLst/>
          </a:prstGeom>
          <a:solidFill>
            <a:srgbClr val="64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11049" y="81481"/>
            <a:ext cx="6007540" cy="748450"/>
          </a:xfrm>
        </p:spPr>
        <p:txBody>
          <a:bodyPr>
            <a:normAutofit/>
          </a:bodyPr>
          <a:lstStyle>
            <a:lvl1pPr marL="0" algn="l" defTabSz="914400" rtl="0" eaLnBrk="1" fontAlgn="ctr" latinLnBrk="1" hangingPunct="1">
              <a:spcBef>
                <a:spcPct val="0"/>
              </a:spcBef>
              <a:spcAft>
                <a:spcPct val="0"/>
              </a:spcAft>
              <a:defRPr lang="ko-KR" altLang="en-US" sz="32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타원 7"/>
          <p:cNvSpPr/>
          <p:nvPr userDrawn="1"/>
        </p:nvSpPr>
        <p:spPr>
          <a:xfrm>
            <a:off x="8171694" y="382300"/>
            <a:ext cx="159848" cy="15984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 userDrawn="1"/>
        </p:nvSpPr>
        <p:spPr>
          <a:xfrm>
            <a:off x="8450139" y="382300"/>
            <a:ext cx="159848" cy="159848"/>
          </a:xfrm>
          <a:prstGeom prst="ellipse">
            <a:avLst/>
          </a:prstGeom>
          <a:solidFill>
            <a:srgbClr val="FFA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8726005" y="382300"/>
            <a:ext cx="159848" cy="159848"/>
          </a:xfrm>
          <a:prstGeom prst="ellipse">
            <a:avLst/>
          </a:prstGeom>
          <a:solidFill>
            <a:srgbClr val="69A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3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859272"/>
            <a:ext cx="9144001" cy="45719"/>
          </a:xfrm>
          <a:prstGeom prst="rect">
            <a:avLst/>
          </a:prstGeom>
          <a:solidFill>
            <a:srgbClr val="64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11049" y="81481"/>
            <a:ext cx="6007540" cy="748450"/>
          </a:xfrm>
        </p:spPr>
        <p:txBody>
          <a:bodyPr>
            <a:normAutofit/>
          </a:bodyPr>
          <a:lstStyle>
            <a:lvl1pPr marL="0" algn="l" defTabSz="914400" rtl="0" eaLnBrk="1" fontAlgn="ctr" latinLnBrk="1" hangingPunct="1">
              <a:spcBef>
                <a:spcPct val="0"/>
              </a:spcBef>
              <a:spcAft>
                <a:spcPct val="0"/>
              </a:spcAft>
              <a:defRPr lang="ko-KR" altLang="en-US" sz="32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64649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7"/>
          <a:stretch/>
        </p:blipFill>
        <p:spPr>
          <a:xfrm>
            <a:off x="7804401" y="78319"/>
            <a:ext cx="1269261" cy="7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2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51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11049" y="81481"/>
            <a:ext cx="6007540" cy="748450"/>
          </a:xfrm>
        </p:spPr>
        <p:txBody>
          <a:bodyPr>
            <a:normAutofit/>
          </a:bodyPr>
          <a:lstStyle>
            <a:lvl1pPr marL="0" algn="l" defTabSz="914400" rtl="0" eaLnBrk="1" fontAlgn="ctr" latinLnBrk="1" hangingPunct="1">
              <a:spcBef>
                <a:spcPct val="0"/>
              </a:spcBef>
              <a:spcAft>
                <a:spcPct val="0"/>
              </a:spcAft>
              <a:defRPr lang="ko-KR" altLang="en-US" sz="32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678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211049" y="81481"/>
            <a:ext cx="6007540" cy="748450"/>
          </a:xfrm>
        </p:spPr>
        <p:txBody>
          <a:bodyPr>
            <a:normAutofit/>
          </a:bodyPr>
          <a:lstStyle>
            <a:lvl1pPr marL="0" algn="l" defTabSz="914400" rtl="0" eaLnBrk="1" fontAlgn="ctr" latinLnBrk="1" hangingPunct="1">
              <a:spcBef>
                <a:spcPct val="0"/>
              </a:spcBef>
              <a:spcAft>
                <a:spcPct val="0"/>
              </a:spcAft>
              <a:defRPr lang="ko-KR" altLang="en-US" sz="3200" b="1" kern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38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49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3CC9C-7E36-46BE-BB2A-7DDA61AC1E1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79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0" r:id="rId2"/>
    <p:sldLayoutId id="2147483719" r:id="rId3"/>
    <p:sldLayoutId id="2147483698" r:id="rId4"/>
    <p:sldLayoutId id="2147483725" r:id="rId5"/>
    <p:sldLayoutId id="2147483685" r:id="rId6"/>
    <p:sldLayoutId id="2147483723" r:id="rId7"/>
    <p:sldLayoutId id="2147483724" r:id="rId8"/>
    <p:sldLayoutId id="2147483722" r:id="rId9"/>
    <p:sldLayoutId id="2147483688" r:id="rId10"/>
    <p:sldLayoutId id="2147483680" r:id="rId11"/>
    <p:sldLayoutId id="2147483687" r:id="rId12"/>
    <p:sldLayoutId id="2147483684" r:id="rId13"/>
    <p:sldLayoutId id="2147483697" r:id="rId14"/>
    <p:sldLayoutId id="2147483689" r:id="rId15"/>
    <p:sldLayoutId id="2147483678" r:id="rId16"/>
    <p:sldLayoutId id="2147483675" r:id="rId17"/>
    <p:sldLayoutId id="2147483674" r:id="rId18"/>
    <p:sldLayoutId id="2147483677" r:id="rId19"/>
    <p:sldLayoutId id="2147483668" r:id="rId20"/>
    <p:sldLayoutId id="2147483672" r:id="rId21"/>
    <p:sldLayoutId id="2147483669" r:id="rId22"/>
    <p:sldLayoutId id="2147483670" r:id="rId23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piku.co.kr/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535932" y="1976633"/>
            <a:ext cx="80721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spc="-150" err="1">
                <a:ln>
                  <a:solidFill>
                    <a:srgbClr val="29C0E3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동방삼룡</a:t>
            </a:r>
            <a:r>
              <a:rPr lang="ko-KR" altLang="en-US" sz="5400" b="1" spc="-150">
                <a:ln>
                  <a:solidFill>
                    <a:srgbClr val="29C0E3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순위 </a:t>
            </a:r>
            <a:r>
              <a:rPr lang="ko-KR" altLang="en-US" sz="5400" b="1" spc="-150" dirty="0">
                <a:ln>
                  <a:solidFill>
                    <a:srgbClr val="29C0E3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매기기</a:t>
            </a:r>
            <a:endParaRPr lang="en-US" altLang="ko-KR" sz="5400" b="1" spc="-150" dirty="0">
              <a:ln>
                <a:solidFill>
                  <a:srgbClr val="29C0E3"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985391" y="284993"/>
            <a:ext cx="1957441" cy="609398"/>
          </a:xfrm>
          <a:prstGeom prst="roundRect">
            <a:avLst>
              <a:gd name="adj" fmla="val 0"/>
            </a:avLst>
          </a:prstGeom>
          <a:solidFill>
            <a:srgbClr val="FFA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81539" y="257561"/>
            <a:ext cx="1961293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algn="ctr" font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웹 서버 구축</a:t>
            </a:r>
            <a:b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</a:b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20195244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정민재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63558-266B-04F3-1242-63C08A96A299}"/>
              </a:ext>
            </a:extLst>
          </p:cNvPr>
          <p:cNvSpPr txBox="1"/>
          <p:nvPr/>
        </p:nvSpPr>
        <p:spPr>
          <a:xfrm>
            <a:off x="2093976" y="2899963"/>
            <a:ext cx="4956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n>
                  <a:solidFill>
                    <a:srgbClr val="29C0E3">
                      <a:alpha val="0"/>
                    </a:srgbClr>
                  </a:solidFill>
                </a:ln>
                <a:solidFill>
                  <a:schemeClr val="bg1"/>
                </a:solidFill>
                <a:ea typeface="G마켓 산스 TTF Medium" panose="02000000000000000000" pitchFamily="2" charset="-127"/>
              </a:rPr>
              <a:t>한중일 카테고리별 문화 학습 및 비교 웹사이트</a:t>
            </a:r>
          </a:p>
        </p:txBody>
      </p:sp>
    </p:spTree>
    <p:extLst>
      <p:ext uri="{BB962C8B-B14F-4D97-AF65-F5344CB8AC3E}">
        <p14:creationId xmlns:p14="http://schemas.microsoft.com/office/powerpoint/2010/main" val="33301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50" y="2005904"/>
            <a:ext cx="2217501" cy="221750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3861352" y="2404006"/>
            <a:ext cx="1421296" cy="1421296"/>
          </a:xfrm>
          <a:prstGeom prst="ellipse">
            <a:avLst/>
          </a:prstGeom>
          <a:solidFill>
            <a:srgbClr val="47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56653" y="6858000"/>
            <a:ext cx="970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출처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freepik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59155" y="4599333"/>
            <a:ext cx="68256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 기술</a:t>
            </a:r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 결과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49410" y="2734523"/>
            <a:ext cx="1445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기술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1451" y="-7785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</a:t>
            </a:r>
            <a:endParaRPr lang="ko-KR" altLang="en-US" dirty="0"/>
          </a:p>
        </p:txBody>
      </p:sp>
      <p:sp>
        <p:nvSpPr>
          <p:cNvPr id="261" name="자유형 260"/>
          <p:cNvSpPr/>
          <p:nvPr/>
        </p:nvSpPr>
        <p:spPr>
          <a:xfrm rot="19300742">
            <a:off x="2897579" y="4463653"/>
            <a:ext cx="734235" cy="974301"/>
          </a:xfrm>
          <a:custGeom>
            <a:avLst/>
            <a:gdLst>
              <a:gd name="connsiteX0" fmla="*/ 1074995 w 1074995"/>
              <a:gd name="connsiteY0" fmla="*/ 0 h 1426473"/>
              <a:gd name="connsiteX1" fmla="*/ 0 w 1074995"/>
              <a:gd name="connsiteY1" fmla="*/ 0 h 1426473"/>
              <a:gd name="connsiteX2" fmla="*/ 354915 w 1074995"/>
              <a:gd name="connsiteY2" fmla="*/ 713237 h 1426473"/>
              <a:gd name="connsiteX3" fmla="*/ 0 w 1074995"/>
              <a:gd name="connsiteY3" fmla="*/ 1426473 h 1426473"/>
              <a:gd name="connsiteX4" fmla="*/ 1074995 w 1074995"/>
              <a:gd name="connsiteY4" fmla="*/ 1426473 h 1426473"/>
              <a:gd name="connsiteX5" fmla="*/ 720080 w 1074995"/>
              <a:gd name="connsiteY5" fmla="*/ 713237 h 1426473"/>
              <a:gd name="connsiteX6" fmla="*/ 1074995 w 1074995"/>
              <a:gd name="connsiteY6" fmla="*/ 0 h 142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4995" h="1426473">
                <a:moveTo>
                  <a:pt x="1074995" y="0"/>
                </a:moveTo>
                <a:lnTo>
                  <a:pt x="0" y="0"/>
                </a:lnTo>
                <a:cubicBezTo>
                  <a:pt x="196087" y="0"/>
                  <a:pt x="354915" y="319387"/>
                  <a:pt x="354915" y="713237"/>
                </a:cubicBezTo>
                <a:cubicBezTo>
                  <a:pt x="354915" y="1107086"/>
                  <a:pt x="196087" y="1426473"/>
                  <a:pt x="0" y="1426473"/>
                </a:cubicBezTo>
                <a:lnTo>
                  <a:pt x="1074995" y="1426473"/>
                </a:lnTo>
                <a:cubicBezTo>
                  <a:pt x="878908" y="1426473"/>
                  <a:pt x="720080" y="1107086"/>
                  <a:pt x="720080" y="713237"/>
                </a:cubicBezTo>
                <a:cubicBezTo>
                  <a:pt x="720080" y="319387"/>
                  <a:pt x="878908" y="0"/>
                  <a:pt x="1074995" y="0"/>
                </a:cubicBezTo>
                <a:close/>
              </a:path>
            </a:pathLst>
          </a:custGeom>
          <a:solidFill>
            <a:srgbClr val="55557B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2" name="자유형 261"/>
          <p:cNvSpPr/>
          <p:nvPr/>
        </p:nvSpPr>
        <p:spPr>
          <a:xfrm rot="5400000" flipH="1">
            <a:off x="3441530" y="3373623"/>
            <a:ext cx="734235" cy="974301"/>
          </a:xfrm>
          <a:custGeom>
            <a:avLst/>
            <a:gdLst>
              <a:gd name="connsiteX0" fmla="*/ 1074995 w 1074995"/>
              <a:gd name="connsiteY0" fmla="*/ 0 h 1426473"/>
              <a:gd name="connsiteX1" fmla="*/ 0 w 1074995"/>
              <a:gd name="connsiteY1" fmla="*/ 0 h 1426473"/>
              <a:gd name="connsiteX2" fmla="*/ 354915 w 1074995"/>
              <a:gd name="connsiteY2" fmla="*/ 713237 h 1426473"/>
              <a:gd name="connsiteX3" fmla="*/ 0 w 1074995"/>
              <a:gd name="connsiteY3" fmla="*/ 1426473 h 1426473"/>
              <a:gd name="connsiteX4" fmla="*/ 1074995 w 1074995"/>
              <a:gd name="connsiteY4" fmla="*/ 1426473 h 1426473"/>
              <a:gd name="connsiteX5" fmla="*/ 720080 w 1074995"/>
              <a:gd name="connsiteY5" fmla="*/ 713237 h 1426473"/>
              <a:gd name="connsiteX6" fmla="*/ 1074995 w 1074995"/>
              <a:gd name="connsiteY6" fmla="*/ 0 h 142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4995" h="1426473">
                <a:moveTo>
                  <a:pt x="1074995" y="0"/>
                </a:moveTo>
                <a:lnTo>
                  <a:pt x="0" y="0"/>
                </a:lnTo>
                <a:cubicBezTo>
                  <a:pt x="196087" y="0"/>
                  <a:pt x="354915" y="319387"/>
                  <a:pt x="354915" y="713237"/>
                </a:cubicBezTo>
                <a:cubicBezTo>
                  <a:pt x="354915" y="1107086"/>
                  <a:pt x="196087" y="1426473"/>
                  <a:pt x="0" y="1426473"/>
                </a:cubicBezTo>
                <a:lnTo>
                  <a:pt x="1074995" y="1426473"/>
                </a:lnTo>
                <a:cubicBezTo>
                  <a:pt x="878908" y="1426473"/>
                  <a:pt x="720080" y="1107086"/>
                  <a:pt x="720080" y="713237"/>
                </a:cubicBezTo>
                <a:cubicBezTo>
                  <a:pt x="720080" y="319387"/>
                  <a:pt x="878908" y="0"/>
                  <a:pt x="1074995" y="0"/>
                </a:cubicBezTo>
                <a:close/>
              </a:path>
            </a:pathLst>
          </a:custGeom>
          <a:solidFill>
            <a:srgbClr val="696997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3" name="자유형 262"/>
          <p:cNvSpPr/>
          <p:nvPr/>
        </p:nvSpPr>
        <p:spPr>
          <a:xfrm rot="2848752" flipH="1">
            <a:off x="3016847" y="2226578"/>
            <a:ext cx="734235" cy="974301"/>
          </a:xfrm>
          <a:custGeom>
            <a:avLst/>
            <a:gdLst>
              <a:gd name="connsiteX0" fmla="*/ 1074995 w 1074995"/>
              <a:gd name="connsiteY0" fmla="*/ 0 h 1426473"/>
              <a:gd name="connsiteX1" fmla="*/ 0 w 1074995"/>
              <a:gd name="connsiteY1" fmla="*/ 0 h 1426473"/>
              <a:gd name="connsiteX2" fmla="*/ 354915 w 1074995"/>
              <a:gd name="connsiteY2" fmla="*/ 713237 h 1426473"/>
              <a:gd name="connsiteX3" fmla="*/ 0 w 1074995"/>
              <a:gd name="connsiteY3" fmla="*/ 1426473 h 1426473"/>
              <a:gd name="connsiteX4" fmla="*/ 1074995 w 1074995"/>
              <a:gd name="connsiteY4" fmla="*/ 1426473 h 1426473"/>
              <a:gd name="connsiteX5" fmla="*/ 720080 w 1074995"/>
              <a:gd name="connsiteY5" fmla="*/ 713237 h 1426473"/>
              <a:gd name="connsiteX6" fmla="*/ 1074995 w 1074995"/>
              <a:gd name="connsiteY6" fmla="*/ 0 h 142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4995" h="1426473">
                <a:moveTo>
                  <a:pt x="1074995" y="0"/>
                </a:moveTo>
                <a:lnTo>
                  <a:pt x="0" y="0"/>
                </a:lnTo>
                <a:cubicBezTo>
                  <a:pt x="196087" y="0"/>
                  <a:pt x="354915" y="319387"/>
                  <a:pt x="354915" y="713237"/>
                </a:cubicBezTo>
                <a:cubicBezTo>
                  <a:pt x="354915" y="1107086"/>
                  <a:pt x="196087" y="1426473"/>
                  <a:pt x="0" y="1426473"/>
                </a:cubicBezTo>
                <a:lnTo>
                  <a:pt x="1074995" y="1426473"/>
                </a:lnTo>
                <a:cubicBezTo>
                  <a:pt x="878908" y="1426473"/>
                  <a:pt x="720080" y="1107086"/>
                  <a:pt x="720080" y="713237"/>
                </a:cubicBezTo>
                <a:cubicBezTo>
                  <a:pt x="720080" y="319387"/>
                  <a:pt x="878908" y="0"/>
                  <a:pt x="1074995" y="0"/>
                </a:cubicBezTo>
                <a:close/>
              </a:path>
            </a:pathLst>
          </a:custGeom>
          <a:solidFill>
            <a:srgbClr val="75759F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4" name="타원 263"/>
          <p:cNvSpPr/>
          <p:nvPr/>
        </p:nvSpPr>
        <p:spPr>
          <a:xfrm>
            <a:off x="899876" y="2528769"/>
            <a:ext cx="2609263" cy="2609263"/>
          </a:xfrm>
          <a:prstGeom prst="ellipse">
            <a:avLst/>
          </a:prstGeom>
          <a:solidFill>
            <a:srgbClr val="75759F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7" name="타원 266"/>
          <p:cNvSpPr/>
          <p:nvPr/>
        </p:nvSpPr>
        <p:spPr>
          <a:xfrm>
            <a:off x="3451144" y="1320678"/>
            <a:ext cx="1352516" cy="1352516"/>
          </a:xfrm>
          <a:prstGeom prst="ellipse">
            <a:avLst/>
          </a:prstGeom>
          <a:solidFill>
            <a:srgbClr val="75759F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8" name="타원 267"/>
          <p:cNvSpPr/>
          <p:nvPr/>
        </p:nvSpPr>
        <p:spPr>
          <a:xfrm>
            <a:off x="3568511" y="1438045"/>
            <a:ext cx="1117782" cy="111778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>
            <a:off x="4162202" y="3178015"/>
            <a:ext cx="1352516" cy="1352516"/>
          </a:xfrm>
          <a:prstGeom prst="ellipse">
            <a:avLst/>
          </a:prstGeom>
          <a:solidFill>
            <a:srgbClr val="696997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1" name="타원 270"/>
          <p:cNvSpPr/>
          <p:nvPr/>
        </p:nvSpPr>
        <p:spPr>
          <a:xfrm>
            <a:off x="4279569" y="3295382"/>
            <a:ext cx="1117782" cy="1117782"/>
          </a:xfrm>
          <a:prstGeom prst="ellipse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3" name="타원 272"/>
          <p:cNvSpPr/>
          <p:nvPr/>
        </p:nvSpPr>
        <p:spPr>
          <a:xfrm>
            <a:off x="3242285" y="5086423"/>
            <a:ext cx="1352516" cy="1352516"/>
          </a:xfrm>
          <a:prstGeom prst="ellipse">
            <a:avLst/>
          </a:prstGeom>
          <a:solidFill>
            <a:srgbClr val="55557B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4" name="타원 273"/>
          <p:cNvSpPr/>
          <p:nvPr/>
        </p:nvSpPr>
        <p:spPr>
          <a:xfrm>
            <a:off x="3359652" y="5203790"/>
            <a:ext cx="1117782" cy="1117782"/>
          </a:xfrm>
          <a:prstGeom prst="ellipse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5" name="그룹 274"/>
          <p:cNvGrpSpPr/>
          <p:nvPr/>
        </p:nvGrpSpPr>
        <p:grpSpPr>
          <a:xfrm>
            <a:off x="4928483" y="1526143"/>
            <a:ext cx="2873192" cy="857819"/>
            <a:chOff x="457786" y="1807237"/>
            <a:chExt cx="2873192" cy="857819"/>
          </a:xfrm>
        </p:grpSpPr>
        <p:sp>
          <p:nvSpPr>
            <p:cNvPr id="276" name="직사각형 275"/>
            <p:cNvSpPr/>
            <p:nvPr/>
          </p:nvSpPr>
          <p:spPr>
            <a:xfrm>
              <a:off x="649199" y="2203391"/>
              <a:ext cx="26817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동적인 프론트페이지 구현에 </a:t>
              </a:r>
              <a:br>
                <a:rPr lang="en-US" altLang="ko-KR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</a:br>
              <a:r>
                <a:rPr lang="ko-KR" altLang="en-US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사용하였습니다</a:t>
              </a:r>
              <a:r>
                <a:rPr lang="en-US" altLang="ko-KR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 </a:t>
              </a:r>
              <a:endPara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457786" y="1807237"/>
              <a:ext cx="20233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2000" b="1" i="1" dirty="0">
                  <a:ln w="17780" cmpd="sng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  <a:prstDash val="solid"/>
                    <a:miter lim="800000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HTML, CSS, JS</a:t>
              </a:r>
              <a:endParaRPr lang="ko-KR" altLang="en-US" sz="20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8" name="그룹 277"/>
          <p:cNvGrpSpPr/>
          <p:nvPr/>
        </p:nvGrpSpPr>
        <p:grpSpPr>
          <a:xfrm>
            <a:off x="5702552" y="3314058"/>
            <a:ext cx="2782187" cy="677109"/>
            <a:chOff x="697640" y="1803281"/>
            <a:chExt cx="2782187" cy="677109"/>
          </a:xfrm>
        </p:grpSpPr>
        <p:sp>
          <p:nvSpPr>
            <p:cNvPr id="279" name="직사각형 278"/>
            <p:cNvSpPr/>
            <p:nvPr/>
          </p:nvSpPr>
          <p:spPr>
            <a:xfrm>
              <a:off x="884460" y="2203391"/>
              <a:ext cx="25953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DB</a:t>
              </a:r>
              <a:r>
                <a:rPr lang="ko-KR" altLang="en-US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접근에 사용하였습니다</a:t>
              </a:r>
              <a:r>
                <a:rPr lang="en-US" altLang="ko-KR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  <a:endPara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>
              <a:off x="697640" y="1803281"/>
              <a:ext cx="6703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2000" b="1" i="1" dirty="0">
                  <a:ln w="17780" cmpd="sng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  <a:prstDash val="solid"/>
                    <a:miter lim="800000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JSP</a:t>
              </a:r>
              <a:endParaRPr lang="ko-KR" altLang="en-US" sz="20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1" name="그룹 280"/>
          <p:cNvGrpSpPr/>
          <p:nvPr/>
        </p:nvGrpSpPr>
        <p:grpSpPr>
          <a:xfrm>
            <a:off x="4982929" y="5243416"/>
            <a:ext cx="2818746" cy="1043923"/>
            <a:chOff x="611081" y="1811192"/>
            <a:chExt cx="2818746" cy="1043923"/>
          </a:xfrm>
        </p:grpSpPr>
        <p:sp>
          <p:nvSpPr>
            <p:cNvPr id="282" name="직사각형 281"/>
            <p:cNvSpPr/>
            <p:nvPr/>
          </p:nvSpPr>
          <p:spPr>
            <a:xfrm>
              <a:off x="790629" y="2208784"/>
              <a:ext cx="26391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생성형 </a:t>
              </a:r>
              <a:r>
                <a:rPr lang="en-US" altLang="ko-KR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AI </a:t>
              </a:r>
              <a:r>
                <a:rPr lang="ko-KR" altLang="en-US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기반</a:t>
              </a:r>
              <a:r>
                <a:rPr lang="en-US" altLang="ko-KR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ko-KR" altLang="en-US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투표 대상에 대한 </a:t>
              </a:r>
              <a:endParaRPr lang="en-US" altLang="ko-KR" sz="12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ko-KR" altLang="en-US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추가적인 질의응답 기능을 구현하기 위해 사용하였습니다</a:t>
              </a:r>
              <a:r>
                <a:rPr lang="en-US" altLang="ko-KR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  <a:r>
                <a:rPr lang="ko-KR" altLang="en-US" sz="1200" noProof="1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>
              <a:off x="611081" y="1811192"/>
              <a:ext cx="15858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2000" b="1" i="1" dirty="0">
                  <a:ln w="17780" cmpd="sng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  <a:prstDash val="solid"/>
                    <a:miter lim="800000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OpenAI API</a:t>
              </a:r>
              <a:endParaRPr lang="ko-KR" altLang="en-US" sz="20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9" name="모서리가 둥근 직사각형 288"/>
          <p:cNvSpPr/>
          <p:nvPr/>
        </p:nvSpPr>
        <p:spPr>
          <a:xfrm>
            <a:off x="1534169" y="4216934"/>
            <a:ext cx="1340677" cy="341095"/>
          </a:xfrm>
          <a:prstGeom prst="roundRect">
            <a:avLst>
              <a:gd name="adj" fmla="val 50000"/>
            </a:avLst>
          </a:prstGeom>
          <a:solidFill>
            <a:srgbClr val="7575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2" name="직사각형 291"/>
          <p:cNvSpPr/>
          <p:nvPr/>
        </p:nvSpPr>
        <p:spPr>
          <a:xfrm>
            <a:off x="975492" y="3644154"/>
            <a:ext cx="23054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사용된 언어 및 </a:t>
            </a:r>
            <a:r>
              <a:rPr lang="en-US" altLang="ko-KR" sz="2000" b="1" i="1" dirty="0" err="1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api</a:t>
            </a:r>
            <a:endParaRPr lang="ko-KR" altLang="en-US" sz="2000" b="1" i="1" dirty="0">
              <a:ln w="17780" cmpd="sng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그림 2" descr="로고, 직사각형, 그래픽, 디자인이(가) 표시된 사진&#10;&#10;자동 생성된 설명">
            <a:extLst>
              <a:ext uri="{FF2B5EF4-FFF2-40B4-BE49-F238E27FC236}">
                <a16:creationId xmlns:a16="http://schemas.microsoft.com/office/drawing/2014/main" id="{3E3B4853-D7F2-0EDC-C7AF-5BCE086BB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17" y="1723210"/>
            <a:ext cx="795139" cy="546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EF91D4-0348-7350-8798-738D131E3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424" y="3577166"/>
            <a:ext cx="962269" cy="5345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994494-8D21-32CD-DBE8-94683AEDF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34" y="5640562"/>
            <a:ext cx="1002617" cy="2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2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  <p:bldP spid="262" grpId="0" animBg="1"/>
      <p:bldP spid="2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  <a:r>
              <a:rPr lang="en-US" altLang="ko-KR" dirty="0"/>
              <a:t>- overview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1451" y="-7785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546650-7A3F-755A-D984-A9D0B0B9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58509"/>
            <a:ext cx="4348656" cy="23643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69C610-CD25-EBBA-2D91-674855469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168" y="3831357"/>
            <a:ext cx="4348657" cy="21368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CA27E47-E5B1-6CCA-6DD1-552A298A7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7" y="1258509"/>
            <a:ext cx="4202841" cy="23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  <a:r>
              <a:rPr lang="en-US" altLang="ko-KR" dirty="0"/>
              <a:t>- </a:t>
            </a:r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/>
              <a:t>레벨</a:t>
            </a:r>
            <a:r>
              <a:rPr lang="en-US" altLang="ko-KR" dirty="0"/>
              <a:t>0)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1451" y="-7785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832BA-BB2B-1860-E380-7D8AE6AE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6" y="1805759"/>
            <a:ext cx="8199388" cy="40098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1737C3-7825-5233-52A6-1601C7F5537B}"/>
              </a:ext>
            </a:extLst>
          </p:cNvPr>
          <p:cNvSpPr/>
          <p:nvPr/>
        </p:nvSpPr>
        <p:spPr>
          <a:xfrm>
            <a:off x="539496" y="1901952"/>
            <a:ext cx="713232" cy="2194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7569A81-BA13-8871-A9DB-4436FB004F6C}"/>
              </a:ext>
            </a:extLst>
          </p:cNvPr>
          <p:cNvCxnSpPr>
            <a:stCxn id="6" idx="0"/>
          </p:cNvCxnSpPr>
          <p:nvPr/>
        </p:nvCxnSpPr>
        <p:spPr>
          <a:xfrm rot="5400000" flipH="1" flipV="1">
            <a:off x="1028700" y="1421892"/>
            <a:ext cx="347472" cy="6126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D8F4AA-8B60-ECE3-2A26-E1C237D17ED4}"/>
              </a:ext>
            </a:extLst>
          </p:cNvPr>
          <p:cNvSpPr txBox="1"/>
          <p:nvPr/>
        </p:nvSpPr>
        <p:spPr>
          <a:xfrm>
            <a:off x="1508760" y="1444753"/>
            <a:ext cx="1938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사이트 명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메인페이지</a:t>
            </a:r>
            <a:r>
              <a:rPr lang="ko-KR" altLang="en-US" sz="1100" dirty="0"/>
              <a:t> 링크</a:t>
            </a:r>
            <a:endParaRPr lang="en-US" altLang="ko-KR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AA4CEF-6CFB-675B-831B-FBC40D63688C}"/>
              </a:ext>
            </a:extLst>
          </p:cNvPr>
          <p:cNvSpPr/>
          <p:nvPr/>
        </p:nvSpPr>
        <p:spPr>
          <a:xfrm>
            <a:off x="7174992" y="1901952"/>
            <a:ext cx="835152" cy="2194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04CA478-25A1-1FE0-B97B-C1A600762F77}"/>
              </a:ext>
            </a:extLst>
          </p:cNvPr>
          <p:cNvCxnSpPr>
            <a:stCxn id="11" idx="0"/>
          </p:cNvCxnSpPr>
          <p:nvPr/>
        </p:nvCxnSpPr>
        <p:spPr>
          <a:xfrm rot="16200000" flipV="1">
            <a:off x="7258683" y="1568067"/>
            <a:ext cx="326394" cy="3413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DE7DAF-54BB-3077-A0F5-D27DE1C464A5}"/>
              </a:ext>
            </a:extLst>
          </p:cNvPr>
          <p:cNvSpPr txBox="1"/>
          <p:nvPr/>
        </p:nvSpPr>
        <p:spPr>
          <a:xfrm>
            <a:off x="4974202" y="1429163"/>
            <a:ext cx="2395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카테고리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전체통계 확인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8F46095-EC52-9742-E332-14F987061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581" y="2672565"/>
            <a:ext cx="762106" cy="107647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75DEE3A-FC1F-321B-219E-44C4369AF6D8}"/>
              </a:ext>
            </a:extLst>
          </p:cNvPr>
          <p:cNvCxnSpPr/>
          <p:nvPr/>
        </p:nvCxnSpPr>
        <p:spPr>
          <a:xfrm>
            <a:off x="7287634" y="2203704"/>
            <a:ext cx="0" cy="44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098E6CE-4A86-9133-DA8C-13F779AE4136}"/>
              </a:ext>
            </a:extLst>
          </p:cNvPr>
          <p:cNvSpPr txBox="1"/>
          <p:nvPr/>
        </p:nvSpPr>
        <p:spPr>
          <a:xfrm>
            <a:off x="6348797" y="2307683"/>
            <a:ext cx="11155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마우스오버 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835199-AD42-3A40-0D95-8B48B7B97DCE}"/>
              </a:ext>
            </a:extLst>
          </p:cNvPr>
          <p:cNvSpPr/>
          <p:nvPr/>
        </p:nvSpPr>
        <p:spPr>
          <a:xfrm>
            <a:off x="3242250" y="4651248"/>
            <a:ext cx="2564189" cy="6614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BE4FA5-1E10-8E61-19E2-2629A1D59B25}"/>
              </a:ext>
            </a:extLst>
          </p:cNvPr>
          <p:cNvSpPr txBox="1"/>
          <p:nvPr/>
        </p:nvSpPr>
        <p:spPr>
          <a:xfrm>
            <a:off x="6180655" y="4851151"/>
            <a:ext cx="23957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카테고리 선택</a:t>
            </a:r>
            <a:r>
              <a:rPr lang="en-US" altLang="ko-KR" sz="1100" dirty="0"/>
              <a:t>, </a:t>
            </a:r>
            <a:r>
              <a:rPr lang="ko-KR" altLang="en-US" sz="1100" dirty="0"/>
              <a:t>전체통계 확인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747AA46-FFAB-B436-EE03-C9806B91C295}"/>
              </a:ext>
            </a:extLst>
          </p:cNvPr>
          <p:cNvCxnSpPr/>
          <p:nvPr/>
        </p:nvCxnSpPr>
        <p:spPr>
          <a:xfrm>
            <a:off x="5806439" y="4981956"/>
            <a:ext cx="412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A58C77-2B54-9753-F67E-A392782E4A42}"/>
              </a:ext>
            </a:extLst>
          </p:cNvPr>
          <p:cNvSpPr/>
          <p:nvPr/>
        </p:nvSpPr>
        <p:spPr>
          <a:xfrm>
            <a:off x="2626554" y="2930058"/>
            <a:ext cx="3883974" cy="162178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B1E1CC-96E5-F189-51A8-CE00A4F69815}"/>
              </a:ext>
            </a:extLst>
          </p:cNvPr>
          <p:cNvSpPr txBox="1"/>
          <p:nvPr/>
        </p:nvSpPr>
        <p:spPr>
          <a:xfrm>
            <a:off x="449607" y="3579839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투표에 제시될 이미지들을 슬라이드로 표시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FB2E6CB-89A9-6579-5172-D8E23EB2B57B}"/>
              </a:ext>
            </a:extLst>
          </p:cNvPr>
          <p:cNvCxnSpPr/>
          <p:nvPr/>
        </p:nvCxnSpPr>
        <p:spPr>
          <a:xfrm flipH="1">
            <a:off x="2295144" y="3749040"/>
            <a:ext cx="331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83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9" grpId="0"/>
      <p:bldP spid="25" grpId="0"/>
      <p:bldP spid="26" grpId="0" animBg="1"/>
      <p:bldP spid="28" grpId="0"/>
      <p:bldP spid="33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  <a:r>
              <a:rPr lang="en-US" altLang="ko-KR" dirty="0"/>
              <a:t>- </a:t>
            </a:r>
            <a:r>
              <a:rPr lang="ko-KR" altLang="en-US" dirty="0"/>
              <a:t>투표화면</a:t>
            </a:r>
            <a:r>
              <a:rPr lang="en-US" altLang="ko-KR" dirty="0"/>
              <a:t>(</a:t>
            </a:r>
            <a:r>
              <a:rPr lang="ko-KR" altLang="en-US" dirty="0"/>
              <a:t>레벨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1451" y="-7785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546650-7A3F-755A-D984-A9D0B0B9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76" y="1603090"/>
            <a:ext cx="8329447" cy="45287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ED942E6-AE0A-B32B-BAA3-541AE135B5DE}"/>
              </a:ext>
            </a:extLst>
          </p:cNvPr>
          <p:cNvSpPr/>
          <p:nvPr/>
        </p:nvSpPr>
        <p:spPr>
          <a:xfrm>
            <a:off x="1700784" y="4022817"/>
            <a:ext cx="5742432" cy="30379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FF6B0F3-16A0-D321-50CB-85310EA1FD86}"/>
              </a:ext>
            </a:extLst>
          </p:cNvPr>
          <p:cNvCxnSpPr/>
          <p:nvPr/>
        </p:nvCxnSpPr>
        <p:spPr>
          <a:xfrm>
            <a:off x="2377440" y="4326610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0E92AFA-7EA4-7415-1B23-4F03D94E1CE6}"/>
              </a:ext>
            </a:extLst>
          </p:cNvPr>
          <p:cNvSpPr txBox="1"/>
          <p:nvPr/>
        </p:nvSpPr>
        <p:spPr>
          <a:xfrm>
            <a:off x="1533552" y="4600930"/>
            <a:ext cx="1920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투표버튼과 설명표시 버튼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0BCB10-A84A-3C46-27EF-F9371781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456" y="1603090"/>
            <a:ext cx="2187659" cy="656298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1B805A9-BF47-BECA-F634-28070A599FB0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2718682" y="2467821"/>
            <a:ext cx="2012356" cy="9391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1E641-AEBA-BD82-820F-3BEED26AA2C5}"/>
              </a:ext>
            </a:extLst>
          </p:cNvPr>
          <p:cNvSpPr txBox="1"/>
          <p:nvPr/>
        </p:nvSpPr>
        <p:spPr>
          <a:xfrm>
            <a:off x="4227899" y="1290312"/>
            <a:ext cx="2154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올바르게 </a:t>
            </a:r>
            <a:r>
              <a:rPr lang="ko-KR" altLang="en-US" sz="1100" dirty="0" err="1"/>
              <a:t>투표되지</a:t>
            </a:r>
            <a:r>
              <a:rPr lang="ko-KR" altLang="en-US" sz="1100" dirty="0"/>
              <a:t>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2419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211048" y="81481"/>
            <a:ext cx="6820687" cy="74845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구현 결과</a:t>
            </a:r>
            <a:r>
              <a:rPr lang="en-US" altLang="ko-KR" dirty="0"/>
              <a:t>- </a:t>
            </a:r>
            <a:r>
              <a:rPr lang="ko-KR" altLang="en-US" dirty="0"/>
              <a:t>투표화면 문화설명</a:t>
            </a:r>
            <a:r>
              <a:rPr lang="en-US" altLang="ko-KR" dirty="0"/>
              <a:t>(</a:t>
            </a:r>
            <a:r>
              <a:rPr lang="ko-KR" altLang="en-US" dirty="0"/>
              <a:t>레벨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1451" y="-7785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9B1418-FFBB-4882-4C87-D879C6EA4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207437"/>
            <a:ext cx="8503920" cy="42053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F9FF6E-602F-13A4-C9D1-A765924DFDDB}"/>
              </a:ext>
            </a:extLst>
          </p:cNvPr>
          <p:cNvSpPr/>
          <p:nvPr/>
        </p:nvSpPr>
        <p:spPr>
          <a:xfrm>
            <a:off x="3104388" y="1947128"/>
            <a:ext cx="2935224" cy="136299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894BD97-872E-83E3-2699-5ADC1357F5BD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4572000" y="3310127"/>
            <a:ext cx="0" cy="335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E565E5-C096-DBD6-CFBC-9180FE50AFB4}"/>
              </a:ext>
            </a:extLst>
          </p:cNvPr>
          <p:cNvSpPr txBox="1"/>
          <p:nvPr/>
        </p:nvSpPr>
        <p:spPr>
          <a:xfrm>
            <a:off x="3136392" y="3645451"/>
            <a:ext cx="2871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문화설명글과</a:t>
            </a:r>
            <a:r>
              <a:rPr lang="ko-KR" altLang="en-US" sz="1100" dirty="0"/>
              <a:t> 생성형</a:t>
            </a:r>
            <a:r>
              <a:rPr lang="en-US" altLang="ko-KR" sz="1100" dirty="0"/>
              <a:t>AI </a:t>
            </a:r>
            <a:r>
              <a:rPr lang="ko-KR" altLang="en-US" sz="1100" dirty="0"/>
              <a:t>프롬프트 </a:t>
            </a:r>
            <a:r>
              <a:rPr lang="ko-KR" altLang="en-US" sz="1100" dirty="0" err="1"/>
              <a:t>입력창</a:t>
            </a:r>
            <a:endParaRPr lang="ko-KR" altLang="en-US" sz="11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2A77C7-3C89-1C95-9875-CB96932FA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" y="4935714"/>
            <a:ext cx="3364987" cy="16248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EFC7C4D-3D73-C9C3-0CA2-972AEBD0C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618" y="4206106"/>
            <a:ext cx="3097990" cy="2559866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6F0DD1B-443A-E633-1DF8-B15F43670FEA}"/>
              </a:ext>
            </a:extLst>
          </p:cNvPr>
          <p:cNvSpPr/>
          <p:nvPr/>
        </p:nvSpPr>
        <p:spPr>
          <a:xfrm>
            <a:off x="4304078" y="5412818"/>
            <a:ext cx="722376" cy="658233"/>
          </a:xfrm>
          <a:prstGeom prst="rightArrow">
            <a:avLst/>
          </a:prstGeom>
          <a:solidFill>
            <a:srgbClr val="FFA2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8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결과</a:t>
            </a:r>
            <a:r>
              <a:rPr lang="en-US" altLang="ko-KR" dirty="0"/>
              <a:t>- </a:t>
            </a:r>
            <a:r>
              <a:rPr lang="ko-KR" altLang="en-US" dirty="0"/>
              <a:t>통계화면</a:t>
            </a:r>
            <a:r>
              <a:rPr lang="en-US" altLang="ko-KR" dirty="0"/>
              <a:t>(</a:t>
            </a:r>
            <a:r>
              <a:rPr lang="ko-KR" altLang="en-US" dirty="0"/>
              <a:t>레벨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41451" y="-7785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·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69C610-CD25-EBBA-2D91-67485546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8" y="1783090"/>
            <a:ext cx="8224844" cy="40416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99D2FB-63A9-F3E9-BC4F-FD97A46D49FD}"/>
              </a:ext>
            </a:extLst>
          </p:cNvPr>
          <p:cNvSpPr/>
          <p:nvPr/>
        </p:nvSpPr>
        <p:spPr>
          <a:xfrm>
            <a:off x="1636776" y="2239737"/>
            <a:ext cx="5888736" cy="78692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0FA34-BDFC-7F9B-83E5-76B0B5874B57}"/>
              </a:ext>
            </a:extLst>
          </p:cNvPr>
          <p:cNvSpPr txBox="1"/>
          <p:nvPr/>
        </p:nvSpPr>
        <p:spPr>
          <a:xfrm>
            <a:off x="5188031" y="2267169"/>
            <a:ext cx="291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국가별 투표수와 총점을 표 형태로 표시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01AADC-6C3B-CB92-AE69-7A16903123C4}"/>
              </a:ext>
            </a:extLst>
          </p:cNvPr>
          <p:cNvSpPr/>
          <p:nvPr/>
        </p:nvSpPr>
        <p:spPr>
          <a:xfrm>
            <a:off x="3307080" y="3026665"/>
            <a:ext cx="2576745" cy="33832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9D8AE-BCB0-45F6-E206-43684C3C8A44}"/>
              </a:ext>
            </a:extLst>
          </p:cNvPr>
          <p:cNvSpPr txBox="1"/>
          <p:nvPr/>
        </p:nvSpPr>
        <p:spPr>
          <a:xfrm>
            <a:off x="5883825" y="3077052"/>
            <a:ext cx="291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막대그래프의 표시기준 별 체크박스</a:t>
            </a:r>
          </a:p>
        </p:txBody>
      </p:sp>
    </p:spTree>
    <p:extLst>
      <p:ext uri="{BB962C8B-B14F-4D97-AF65-F5344CB8AC3E}">
        <p14:creationId xmlns:p14="http://schemas.microsoft.com/office/powerpoint/2010/main" val="70218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50" y="2005904"/>
            <a:ext cx="2217501" cy="221750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3861352" y="2404006"/>
            <a:ext cx="1421296" cy="1421296"/>
          </a:xfrm>
          <a:prstGeom prst="ellipse">
            <a:avLst/>
          </a:prstGeom>
          <a:solidFill>
            <a:srgbClr val="47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56653" y="6858000"/>
            <a:ext cx="970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출처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freepik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59155" y="4599333"/>
            <a:ext cx="68256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기대효과</a:t>
            </a:r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향후 개발 내용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49410" y="2734523"/>
            <a:ext cx="1445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65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31" name="L 도형 30"/>
          <p:cNvSpPr/>
          <p:nvPr/>
        </p:nvSpPr>
        <p:spPr>
          <a:xfrm>
            <a:off x="1016134" y="2625799"/>
            <a:ext cx="7405777" cy="653368"/>
          </a:xfrm>
          <a:prstGeom prst="corner">
            <a:avLst>
              <a:gd name="adj1" fmla="val 6144"/>
              <a:gd name="adj2" fmla="val 6145"/>
            </a:avLst>
          </a:prstGeom>
          <a:gradFill flip="none" rotWithShape="1">
            <a:gsLst>
              <a:gs pos="68900">
                <a:srgbClr val="D4D4E1"/>
              </a:gs>
              <a:gs pos="0">
                <a:srgbClr val="75759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354894" y="2326667"/>
            <a:ext cx="739959" cy="739959"/>
          </a:xfrm>
          <a:prstGeom prst="ellipse">
            <a:avLst/>
          </a:prstGeom>
          <a:solidFill>
            <a:srgbClr val="75759F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685514" y="2326667"/>
            <a:ext cx="739959" cy="739959"/>
          </a:xfrm>
          <a:prstGeom prst="ellipse">
            <a:avLst/>
          </a:prstGeom>
          <a:solidFill>
            <a:schemeClr val="bg1"/>
          </a:solidFill>
          <a:ln w="63500">
            <a:solidFill>
              <a:srgbClr val="75759F"/>
            </a:solidFill>
          </a:ln>
          <a:effectLst>
            <a:outerShdw blurRad="50800" dist="88900" dir="8100000" sx="96000" sy="96000" algn="tr" rotWithShape="0">
              <a:schemeClr val="tx1">
                <a:lumMod val="75000"/>
                <a:lumOff val="2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568683" y="2701710"/>
            <a:ext cx="7183848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음식과 옷 등 여러 문화에 대해 암기하듯이 너무 무겁게 접근하지 않고 단순한 순위 매기기로 오히려 가볍게 </a:t>
            </a:r>
            <a:endParaRPr lang="en-US" altLang="ko-KR" sz="1100" noProof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접근하므로써 젊은층의 한중일 문화에 대한 관심도가 증가할 것이라고 예상됩니다</a:t>
            </a: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424022" y="2264735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 i="1" dirty="0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문화에 대한 관심</a:t>
            </a:r>
          </a:p>
        </p:txBody>
      </p:sp>
      <p:sp>
        <p:nvSpPr>
          <p:cNvPr id="34" name="L 도형 33"/>
          <p:cNvSpPr/>
          <p:nvPr/>
        </p:nvSpPr>
        <p:spPr>
          <a:xfrm flipH="1">
            <a:off x="505583" y="4342505"/>
            <a:ext cx="7405777" cy="653368"/>
          </a:xfrm>
          <a:prstGeom prst="corner">
            <a:avLst>
              <a:gd name="adj1" fmla="val 6144"/>
              <a:gd name="adj2" fmla="val 6145"/>
            </a:avLst>
          </a:prstGeom>
          <a:gradFill flip="none" rotWithShape="1">
            <a:gsLst>
              <a:gs pos="70000">
                <a:srgbClr val="D2D2E0"/>
              </a:gs>
              <a:gs pos="0">
                <a:srgbClr val="696997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7842211" y="4043373"/>
            <a:ext cx="739959" cy="739959"/>
          </a:xfrm>
          <a:prstGeom prst="ellipse">
            <a:avLst/>
          </a:prstGeom>
          <a:solidFill>
            <a:srgbClr val="696997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7541381" y="4043373"/>
            <a:ext cx="739959" cy="739959"/>
          </a:xfrm>
          <a:prstGeom prst="ellipse">
            <a:avLst/>
          </a:prstGeom>
          <a:solidFill>
            <a:schemeClr val="bg1"/>
          </a:solidFill>
          <a:ln w="63500">
            <a:solidFill>
              <a:srgbClr val="696997"/>
            </a:solidFill>
          </a:ln>
          <a:effectLst>
            <a:outerShdw blurRad="50800" dist="88900" dir="8100000" sx="96000" sy="96000" algn="tr" rotWithShape="0">
              <a:schemeClr val="tx1">
                <a:lumMod val="75000"/>
                <a:lumOff val="2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1701011" y="4413352"/>
            <a:ext cx="5014920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투표결과를 통해 본인이 좋아하는 문화에 대해 확실히 인식합니다</a:t>
            </a: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차후에 해당 국가로의 여행까지 이어질 수 있다고 예상됩니다</a:t>
            </a: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  <a:endParaRPr lang="en-US" altLang="ko-KR" sz="1100" noProof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24022" y="3995880"/>
            <a:ext cx="2377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 i="1" dirty="0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좋아하는 문화 인식</a:t>
            </a:r>
          </a:p>
        </p:txBody>
      </p:sp>
      <p:pic>
        <p:nvPicPr>
          <p:cNvPr id="2050" name="Picture 2" descr="문화 - 무료 사람들개 아이콘">
            <a:extLst>
              <a:ext uri="{FF2B5EF4-FFF2-40B4-BE49-F238E27FC236}">
                <a16:creationId xmlns:a16="http://schemas.microsoft.com/office/drawing/2014/main" id="{5FC20A66-E436-920F-491A-BAECD585A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97" y="2413258"/>
            <a:ext cx="549420" cy="54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비행기 - 무료 여행개 아이콘">
            <a:extLst>
              <a:ext uri="{FF2B5EF4-FFF2-40B4-BE49-F238E27FC236}">
                <a16:creationId xmlns:a16="http://schemas.microsoft.com/office/drawing/2014/main" id="{1E4221E0-FC42-C3F5-AF59-599025A22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01" y="4155817"/>
            <a:ext cx="627515" cy="62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2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개발 내용</a:t>
            </a:r>
          </a:p>
        </p:txBody>
      </p:sp>
      <p:sp>
        <p:nvSpPr>
          <p:cNvPr id="31" name="L 도형 30"/>
          <p:cNvSpPr/>
          <p:nvPr/>
        </p:nvSpPr>
        <p:spPr>
          <a:xfrm>
            <a:off x="1070998" y="2744671"/>
            <a:ext cx="7405777" cy="653368"/>
          </a:xfrm>
          <a:prstGeom prst="corner">
            <a:avLst>
              <a:gd name="adj1" fmla="val 6144"/>
              <a:gd name="adj2" fmla="val 6145"/>
            </a:avLst>
          </a:prstGeom>
          <a:gradFill flip="none" rotWithShape="1">
            <a:gsLst>
              <a:gs pos="68900">
                <a:srgbClr val="D4D4E1"/>
              </a:gs>
              <a:gs pos="0">
                <a:srgbClr val="75759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409758" y="2445539"/>
            <a:ext cx="739959" cy="739959"/>
          </a:xfrm>
          <a:prstGeom prst="ellipse">
            <a:avLst/>
          </a:prstGeom>
          <a:solidFill>
            <a:srgbClr val="75759F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740378" y="2445539"/>
            <a:ext cx="739959" cy="739959"/>
          </a:xfrm>
          <a:prstGeom prst="ellipse">
            <a:avLst/>
          </a:prstGeom>
          <a:solidFill>
            <a:schemeClr val="bg1"/>
          </a:solidFill>
          <a:ln w="63500">
            <a:solidFill>
              <a:srgbClr val="75759F"/>
            </a:solidFill>
          </a:ln>
          <a:effectLst>
            <a:outerShdw blurRad="50800" dist="88900" dir="8100000" sx="96000" sy="96000" algn="tr" rotWithShape="0">
              <a:schemeClr val="tx1">
                <a:lumMod val="75000"/>
                <a:lumOff val="2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623547" y="2905220"/>
            <a:ext cx="718384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로그인을 포함하여 개인별 구체적인 기능들을 추가해보려 합니다</a:t>
            </a: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  <a:endParaRPr lang="en-US" altLang="ko-KR" sz="1100" noProof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66886" y="2366145"/>
            <a:ext cx="23775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 i="1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개인별 특화 기능들</a:t>
            </a:r>
            <a:endParaRPr lang="ko-KR" altLang="en-US" sz="2000" b="1" i="1" dirty="0">
              <a:ln w="17780" cmpd="sng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prstDash val="solid"/>
                <a:miter lim="800000"/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L 도형 33"/>
          <p:cNvSpPr/>
          <p:nvPr/>
        </p:nvSpPr>
        <p:spPr>
          <a:xfrm flipH="1">
            <a:off x="560447" y="4461377"/>
            <a:ext cx="7405777" cy="653368"/>
          </a:xfrm>
          <a:prstGeom prst="corner">
            <a:avLst>
              <a:gd name="adj1" fmla="val 6144"/>
              <a:gd name="adj2" fmla="val 6145"/>
            </a:avLst>
          </a:prstGeom>
          <a:gradFill flip="none" rotWithShape="1">
            <a:gsLst>
              <a:gs pos="70000">
                <a:srgbClr val="D2D2E0"/>
              </a:gs>
              <a:gs pos="0">
                <a:srgbClr val="696997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7897075" y="4162245"/>
            <a:ext cx="739959" cy="739959"/>
          </a:xfrm>
          <a:prstGeom prst="ellipse">
            <a:avLst/>
          </a:prstGeom>
          <a:solidFill>
            <a:srgbClr val="696997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7596245" y="4162245"/>
            <a:ext cx="739959" cy="739959"/>
          </a:xfrm>
          <a:prstGeom prst="ellipse">
            <a:avLst/>
          </a:prstGeom>
          <a:solidFill>
            <a:schemeClr val="bg1"/>
          </a:solidFill>
          <a:ln w="63500">
            <a:solidFill>
              <a:srgbClr val="696997"/>
            </a:solidFill>
          </a:ln>
          <a:effectLst>
            <a:outerShdw blurRad="50800" dist="88900" dir="8100000" sx="96000" sy="96000" algn="tr" rotWithShape="0">
              <a:schemeClr val="tx1">
                <a:lumMod val="75000"/>
                <a:lumOff val="2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82376" y="4546015"/>
            <a:ext cx="623107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생성형 </a:t>
            </a: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AI</a:t>
            </a:r>
            <a:r>
              <a:rPr lang="ko-KR" altLang="en-US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가 만들어준 데이터를 한번 더 재가공하여 지금처럼 텍스트로만 출력해주는 것이 아니라 더욱 정형화된 데이터로 출력하는 방식을 고민해 보려 합니다</a:t>
            </a: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  <a:endParaRPr lang="en-US" altLang="ko-KR" sz="1100" noProof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95911" y="4079568"/>
            <a:ext cx="3430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i="1" dirty="0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ko-KR" altLang="en-US" sz="2000" b="1" i="1" dirty="0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차 가공된  생성형</a:t>
            </a:r>
            <a:r>
              <a:rPr lang="en-US" altLang="ko-KR" sz="2000" b="1" i="1" dirty="0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AI </a:t>
            </a:r>
            <a:r>
              <a:rPr lang="ko-KR" altLang="en-US" sz="2000" b="1" i="1" dirty="0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데이터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651" y="4323651"/>
            <a:ext cx="417147" cy="4171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3FC354E-91E1-0D61-F459-EDB24F17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52" y="2655669"/>
            <a:ext cx="378410" cy="3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0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5965670" y="1643223"/>
            <a:ext cx="12747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b="1" spc="-150" dirty="0">
                <a:ln>
                  <a:solidFill>
                    <a:srgbClr val="29C0E3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목차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04968" y="5327154"/>
            <a:ext cx="13003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개발 배경</a:t>
            </a:r>
            <a:br>
              <a:rPr lang="en-US" altLang="ko-KR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</a:br>
            <a:r>
              <a:rPr lang="ko-KR" altLang="en-US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9" y="4468024"/>
            <a:ext cx="776950" cy="7769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289874" y="4655810"/>
            <a:ext cx="330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1</a:t>
            </a:r>
            <a:endParaRPr lang="ko-KR" altLang="en-US" sz="2400" b="1" dirty="0">
              <a:ln w="17780" cmpd="sng">
                <a:solidFill>
                  <a:srgbClr val="E9535E">
                    <a:alpha val="0"/>
                  </a:srgbClr>
                </a:solidFill>
                <a:prstDash val="solid"/>
                <a:miter lim="800000"/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91369" y="5327154"/>
            <a:ext cx="24833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개발 내용</a:t>
            </a:r>
            <a:br>
              <a:rPr lang="en-US" altLang="ko-KR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</a:br>
            <a:r>
              <a:rPr lang="ko-KR" altLang="en-US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시스템</a:t>
            </a:r>
            <a:r>
              <a:rPr lang="en-US" altLang="ko-KR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, </a:t>
            </a:r>
            <a:r>
              <a:rPr lang="ko-KR" altLang="en-US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파일 구성도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73" y="4468024"/>
            <a:ext cx="776950" cy="77695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338122" y="4655810"/>
            <a:ext cx="389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2</a:t>
            </a:r>
            <a:endParaRPr lang="ko-KR" altLang="en-US" sz="2400" b="1" dirty="0">
              <a:ln w="17780" cmpd="sng">
                <a:solidFill>
                  <a:srgbClr val="E9535E">
                    <a:alpha val="0"/>
                  </a:srgbClr>
                </a:solidFill>
                <a:prstDash val="solid"/>
                <a:miter lim="800000"/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960772" y="5327154"/>
            <a:ext cx="13003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적용 기술</a:t>
            </a:r>
            <a:br>
              <a:rPr lang="en-US" altLang="ko-KR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</a:br>
            <a:r>
              <a:rPr lang="ko-KR" altLang="en-US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구현결과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477" y="4468024"/>
            <a:ext cx="776950" cy="776950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5415224" y="4655810"/>
            <a:ext cx="39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3</a:t>
            </a:r>
            <a:endParaRPr lang="ko-KR" altLang="en-US" sz="2400" b="1" dirty="0">
              <a:ln w="17780" cmpd="sng">
                <a:solidFill>
                  <a:srgbClr val="E9535E">
                    <a:alpha val="0"/>
                  </a:srgbClr>
                </a:solidFill>
                <a:prstDash val="solid"/>
                <a:miter lim="800000"/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782199" y="5327154"/>
            <a:ext cx="18133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기대효과</a:t>
            </a:r>
            <a:br>
              <a:rPr lang="en-US" altLang="ko-KR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</a:br>
            <a:r>
              <a:rPr lang="ko-KR" altLang="en-US" sz="20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향후 개발내용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81" y="4468024"/>
            <a:ext cx="776950" cy="776950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7490724" y="4655810"/>
            <a:ext cx="396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dirty="0">
                <a:ln w="17780" cmpd="sng">
                  <a:solidFill>
                    <a:srgbClr val="E9535E">
                      <a:alpha val="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Arial" pitchFamily="34" charset="0"/>
              </a:rPr>
              <a:t>4</a:t>
            </a:r>
            <a:endParaRPr lang="ko-KR" altLang="en-US" sz="2400" b="1" dirty="0">
              <a:ln w="17780" cmpd="sng">
                <a:solidFill>
                  <a:srgbClr val="E9535E">
                    <a:alpha val="0"/>
                  </a:srgbClr>
                </a:solidFill>
                <a:prstDash val="solid"/>
                <a:miter lim="800000"/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참고자료</a:t>
            </a:r>
          </a:p>
        </p:txBody>
      </p:sp>
      <p:sp>
        <p:nvSpPr>
          <p:cNvPr id="31" name="L 도형 30"/>
          <p:cNvSpPr/>
          <p:nvPr/>
        </p:nvSpPr>
        <p:spPr>
          <a:xfrm>
            <a:off x="1089286" y="2433775"/>
            <a:ext cx="7405777" cy="653368"/>
          </a:xfrm>
          <a:prstGeom prst="corner">
            <a:avLst>
              <a:gd name="adj1" fmla="val 6144"/>
              <a:gd name="adj2" fmla="val 6145"/>
            </a:avLst>
          </a:prstGeom>
          <a:gradFill flip="none" rotWithShape="1">
            <a:gsLst>
              <a:gs pos="68900">
                <a:srgbClr val="D4D4E1"/>
              </a:gs>
              <a:gs pos="0">
                <a:srgbClr val="75759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428046" y="2134643"/>
            <a:ext cx="739959" cy="739959"/>
          </a:xfrm>
          <a:prstGeom prst="ellipse">
            <a:avLst/>
          </a:prstGeom>
          <a:solidFill>
            <a:srgbClr val="75759F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758666" y="2134643"/>
            <a:ext cx="739959" cy="739959"/>
          </a:xfrm>
          <a:prstGeom prst="ellipse">
            <a:avLst/>
          </a:prstGeom>
          <a:solidFill>
            <a:schemeClr val="bg1"/>
          </a:solidFill>
          <a:ln w="63500">
            <a:solidFill>
              <a:srgbClr val="75759F"/>
            </a:solidFill>
          </a:ln>
          <a:effectLst>
            <a:outerShdw blurRad="50800" dist="88900" dir="8100000" sx="96000" sy="96000" algn="tr" rotWithShape="0">
              <a:schemeClr val="tx1">
                <a:lumMod val="75000"/>
                <a:lumOff val="2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1811853" y="2584657"/>
            <a:ext cx="7183848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https://platform.openai.com/docs/api-reference/chat</a:t>
            </a:r>
            <a:endParaRPr lang="en-US" altLang="ko-KR" sz="1100" noProof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602625" y="2144718"/>
            <a:ext cx="15858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i="1" dirty="0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OpenAI API</a:t>
            </a:r>
            <a:endParaRPr lang="ko-KR" altLang="en-US" sz="2000" b="1" i="1" dirty="0">
              <a:ln w="17780" cmpd="sng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prstDash val="solid"/>
                <a:miter lim="800000"/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L 도형 33"/>
          <p:cNvSpPr/>
          <p:nvPr/>
        </p:nvSpPr>
        <p:spPr>
          <a:xfrm flipH="1">
            <a:off x="569591" y="3985474"/>
            <a:ext cx="7405777" cy="653368"/>
          </a:xfrm>
          <a:prstGeom prst="corner">
            <a:avLst>
              <a:gd name="adj1" fmla="val 6144"/>
              <a:gd name="adj2" fmla="val 6145"/>
            </a:avLst>
          </a:prstGeom>
          <a:gradFill flip="none" rotWithShape="1">
            <a:gsLst>
              <a:gs pos="70000">
                <a:srgbClr val="D2D2E0"/>
              </a:gs>
              <a:gs pos="0">
                <a:srgbClr val="696997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7906219" y="3686342"/>
            <a:ext cx="739959" cy="739959"/>
          </a:xfrm>
          <a:prstGeom prst="ellipse">
            <a:avLst/>
          </a:prstGeom>
          <a:solidFill>
            <a:srgbClr val="696997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7605389" y="3686342"/>
            <a:ext cx="739959" cy="739959"/>
          </a:xfrm>
          <a:prstGeom prst="ellipse">
            <a:avLst/>
          </a:prstGeom>
          <a:solidFill>
            <a:schemeClr val="bg1"/>
          </a:solidFill>
          <a:ln w="63500">
            <a:solidFill>
              <a:srgbClr val="696997"/>
            </a:solidFill>
          </a:ln>
          <a:effectLst>
            <a:outerShdw blurRad="50800" dist="88900" dir="8100000" sx="96000" sy="96000" algn="tr" rotWithShape="0">
              <a:schemeClr val="tx1">
                <a:lumMod val="75000"/>
                <a:lumOff val="2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2011680" y="4070112"/>
            <a:ext cx="501091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JS slide </a:t>
            </a:r>
            <a:r>
              <a:rPr lang="ko-KR" altLang="en-US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구현</a:t>
            </a:r>
            <a:endParaRPr lang="en-US" altLang="ko-KR" sz="1100" noProof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https://im-developer.tistory.com/97</a:t>
            </a:r>
            <a:endParaRPr lang="en-US" altLang="ko-KR" sz="1100" noProof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715135" y="3603665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 i="1" dirty="0" err="1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메인화면</a:t>
            </a:r>
            <a:endParaRPr lang="ko-KR" altLang="en-US" sz="2000" b="1" i="1" dirty="0">
              <a:ln w="17780" cmpd="sng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prstDash val="solid"/>
                <a:miter lim="800000"/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95" y="3847748"/>
            <a:ext cx="417147" cy="4171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3FC354E-91E1-0D61-F459-EDB24F17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40" y="2344773"/>
            <a:ext cx="378410" cy="327273"/>
          </a:xfrm>
          <a:prstGeom prst="rect">
            <a:avLst/>
          </a:prstGeom>
        </p:spPr>
      </p:pic>
      <p:sp>
        <p:nvSpPr>
          <p:cNvPr id="3" name="L 도형 2">
            <a:extLst>
              <a:ext uri="{FF2B5EF4-FFF2-40B4-BE49-F238E27FC236}">
                <a16:creationId xmlns:a16="http://schemas.microsoft.com/office/drawing/2014/main" id="{FC97736D-052F-EF66-D826-B9B6067C9382}"/>
              </a:ext>
            </a:extLst>
          </p:cNvPr>
          <p:cNvSpPr/>
          <p:nvPr/>
        </p:nvSpPr>
        <p:spPr>
          <a:xfrm>
            <a:off x="1089286" y="5493240"/>
            <a:ext cx="7405777" cy="653368"/>
          </a:xfrm>
          <a:prstGeom prst="corner">
            <a:avLst>
              <a:gd name="adj1" fmla="val 6144"/>
              <a:gd name="adj2" fmla="val 6145"/>
            </a:avLst>
          </a:prstGeom>
          <a:gradFill flip="none" rotWithShape="1">
            <a:gsLst>
              <a:gs pos="74400">
                <a:srgbClr val="D3D3DD"/>
              </a:gs>
              <a:gs pos="0">
                <a:srgbClr val="55557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B368758-C200-272D-6E0E-C57989B026B6}"/>
              </a:ext>
            </a:extLst>
          </p:cNvPr>
          <p:cNvSpPr/>
          <p:nvPr/>
        </p:nvSpPr>
        <p:spPr>
          <a:xfrm>
            <a:off x="428046" y="5194108"/>
            <a:ext cx="739959" cy="739959"/>
          </a:xfrm>
          <a:prstGeom prst="ellipse">
            <a:avLst/>
          </a:prstGeom>
          <a:solidFill>
            <a:srgbClr val="55557B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24394F2-FCFD-A06C-9C3F-C8EA4E828F62}"/>
              </a:ext>
            </a:extLst>
          </p:cNvPr>
          <p:cNvSpPr/>
          <p:nvPr/>
        </p:nvSpPr>
        <p:spPr>
          <a:xfrm>
            <a:off x="758666" y="5194108"/>
            <a:ext cx="739959" cy="739959"/>
          </a:xfrm>
          <a:prstGeom prst="ellipse">
            <a:avLst/>
          </a:prstGeom>
          <a:solidFill>
            <a:schemeClr val="bg1"/>
          </a:solidFill>
          <a:ln w="63500">
            <a:solidFill>
              <a:srgbClr val="55557B"/>
            </a:solidFill>
          </a:ln>
          <a:effectLst>
            <a:outerShdw blurRad="50800" dist="88900" dir="8100000" sx="96000" sy="96000" algn="tr" rotWithShape="0">
              <a:schemeClr val="tx1">
                <a:lumMod val="75000"/>
                <a:lumOff val="2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2AD66F-B528-8A5B-7533-C7971FD64D1C}"/>
              </a:ext>
            </a:extLst>
          </p:cNvPr>
          <p:cNvSpPr/>
          <p:nvPr/>
        </p:nvSpPr>
        <p:spPr>
          <a:xfrm>
            <a:off x="1602625" y="5143619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 i="1" dirty="0">
                <a:ln w="17780" cmpd="sng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투표화면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04E6D5-7B6C-7F88-7D30-F89F80E857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75" y="5360031"/>
            <a:ext cx="409140" cy="4091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5E6B85-9662-A8ED-1D59-B517E7F877E3}"/>
              </a:ext>
            </a:extLst>
          </p:cNvPr>
          <p:cNvSpPr/>
          <p:nvPr/>
        </p:nvSpPr>
        <p:spPr>
          <a:xfrm>
            <a:off x="1811853" y="5503180"/>
            <a:ext cx="5010912" cy="4308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GSON </a:t>
            </a:r>
            <a:r>
              <a:rPr lang="ko-KR" altLang="en-US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사용법</a:t>
            </a:r>
            <a:endParaRPr lang="en-US" altLang="ko-KR" sz="1100" noProof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100" noProof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https://hianna.tistory.com/629</a:t>
            </a:r>
            <a:endParaRPr lang="en-US" altLang="ko-KR" sz="1100" noProof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3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6416" y="1528577"/>
            <a:ext cx="73111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5400" b="1" spc="-150" dirty="0">
              <a:ln>
                <a:solidFill>
                  <a:srgbClr val="29C0E3">
                    <a:alpha val="0"/>
                  </a:srgb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5400" b="1" spc="-150" dirty="0">
                <a:ln>
                  <a:solidFill>
                    <a:srgbClr val="29C0E3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endParaRPr lang="en-US" altLang="ko-KR" sz="5400" b="1" spc="-150" dirty="0">
              <a:ln>
                <a:solidFill>
                  <a:srgbClr val="29C0E3">
                    <a:alpha val="0"/>
                  </a:srgb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45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50" y="2005904"/>
            <a:ext cx="2217501" cy="221750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3861352" y="2404006"/>
            <a:ext cx="1421296" cy="1421296"/>
          </a:xfrm>
          <a:prstGeom prst="ellipse">
            <a:avLst/>
          </a:prstGeom>
          <a:solidFill>
            <a:srgbClr val="47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56653" y="6858000"/>
            <a:ext cx="970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출처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freepik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59155" y="4599333"/>
            <a:ext cx="68256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배경</a:t>
            </a:r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일정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49410" y="2734523"/>
            <a:ext cx="1445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56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552403" y="3270684"/>
            <a:ext cx="1473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기존 웹사이트</a:t>
            </a:r>
            <a:endParaRPr lang="en-US" altLang="ko-KR" sz="1600" b="1" i="1" dirty="0">
              <a:ln w="17780" cmpd="sng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prstDash val="solid"/>
                <a:miter lim="800000"/>
              </a:ln>
              <a:solidFill>
                <a:srgbClr val="64649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4CF98B-3B7E-8E10-C75E-37F0A59E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11" y="1731560"/>
            <a:ext cx="2783983" cy="14918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C23FCB-E181-5094-03B6-DFF790F54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461" y="2425968"/>
            <a:ext cx="2783983" cy="1394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AD2664-7AD3-8622-E885-52FC994D725E}"/>
              </a:ext>
            </a:extLst>
          </p:cNvPr>
          <p:cNvSpPr txBox="1"/>
          <p:nvPr/>
        </p:nvSpPr>
        <p:spPr>
          <a:xfrm>
            <a:off x="1351842" y="3586013"/>
            <a:ext cx="25563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5"/>
              </a:rPr>
              <a:t>https://www.piku.co.kr/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44473-67F4-88A1-A92B-EAE57596EA4A}"/>
              </a:ext>
            </a:extLst>
          </p:cNvPr>
          <p:cNvSpPr txBox="1"/>
          <p:nvPr/>
        </p:nvSpPr>
        <p:spPr>
          <a:xfrm>
            <a:off x="1351842" y="4334256"/>
            <a:ext cx="6656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개선점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카테고리별 본인의 선택을 모두 그래프화 하여 쉽게 취향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단순한 이미지만이 아닌 해당 문화에 대한 설명을 함께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추가적인 설명을 생성형 </a:t>
            </a:r>
            <a:r>
              <a:rPr lang="en-US" altLang="ko-KR" dirty="0"/>
              <a:t>AI</a:t>
            </a:r>
            <a:r>
              <a:rPr lang="ko-KR" altLang="en-US" dirty="0"/>
              <a:t>를 통해 유저 맞춤형으로 제공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33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0" y="1484261"/>
            <a:ext cx="9144000" cy="4798194"/>
          </a:xfrm>
          <a:prstGeom prst="roundRect">
            <a:avLst>
              <a:gd name="adj" fmla="val 0"/>
            </a:avLst>
          </a:prstGeom>
          <a:solidFill>
            <a:srgbClr val="64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0" y="2641845"/>
            <a:ext cx="9144000" cy="3257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919213" y="1719595"/>
            <a:ext cx="7425890" cy="6847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3917192" y="1914113"/>
            <a:ext cx="31788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13~15</a:t>
            </a:r>
            <a:r>
              <a:rPr lang="ko-KR" altLang="en-US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주차 </a:t>
            </a:r>
            <a:r>
              <a:rPr lang="en-US" altLang="ko-KR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(5</a:t>
            </a:r>
            <a:r>
              <a:rPr lang="ko-KR" altLang="en-US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월</a:t>
            </a:r>
            <a:r>
              <a:rPr lang="en-US" altLang="ko-KR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24</a:t>
            </a:r>
            <a:r>
              <a:rPr lang="ko-KR" altLang="en-US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일 </a:t>
            </a:r>
            <a:r>
              <a:rPr lang="en-US" altLang="ko-KR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~ 6</a:t>
            </a:r>
            <a:r>
              <a:rPr lang="ko-KR" altLang="en-US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월 </a:t>
            </a:r>
            <a:r>
              <a:rPr lang="en-US" altLang="ko-KR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13</a:t>
            </a:r>
            <a:r>
              <a:rPr lang="ko-KR" altLang="en-US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일</a:t>
            </a:r>
            <a:r>
              <a:rPr lang="en-US" altLang="ko-KR" sz="16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)</a:t>
            </a:r>
            <a:endParaRPr lang="ko-KR" altLang="en-US" sz="14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632608" y="1809635"/>
            <a:ext cx="2378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주간 일정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62994" y="2740055"/>
            <a:ext cx="8446343" cy="2926862"/>
            <a:chOff x="262994" y="2749994"/>
            <a:chExt cx="8446343" cy="2926862"/>
          </a:xfrm>
        </p:grpSpPr>
        <p:sp>
          <p:nvSpPr>
            <p:cNvPr id="35" name="직사각형 34"/>
            <p:cNvSpPr/>
            <p:nvPr/>
          </p:nvSpPr>
          <p:spPr>
            <a:xfrm>
              <a:off x="1083731" y="3248939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i="1" dirty="0">
                  <a:ln w="17780" cmpd="sng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  <a:prstDash val="solid"/>
                    <a:miter lim="800000"/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요구사항 수집</a:t>
              </a:r>
              <a:endParaRPr lang="en-US" altLang="ko-KR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835891" y="2759164"/>
              <a:ext cx="4892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spc="300" dirty="0">
                  <a:ln w="6350">
                    <a:solidFill>
                      <a:srgbClr val="646491">
                        <a:alpha val="0"/>
                      </a:srgbClr>
                    </a:solidFill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24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405178" y="2751859"/>
              <a:ext cx="4892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spc="300" dirty="0">
                  <a:ln w="6350">
                    <a:solidFill>
                      <a:srgbClr val="646491">
                        <a:alpha val="0"/>
                      </a:srgbClr>
                    </a:solidFill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30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773016" y="2749994"/>
              <a:ext cx="4892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spc="300" dirty="0">
                  <a:ln w="6350">
                    <a:solidFill>
                      <a:srgbClr val="646491">
                        <a:alpha val="0"/>
                      </a:srgbClr>
                    </a:solidFill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31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313775" y="2759164"/>
              <a:ext cx="4892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spc="300" dirty="0">
                  <a:ln w="6350">
                    <a:solidFill>
                      <a:srgbClr val="646491">
                        <a:alpha val="0"/>
                      </a:srgbClr>
                    </a:solidFill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06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653795" y="2767266"/>
              <a:ext cx="4892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spc="300" dirty="0">
                  <a:ln w="6350">
                    <a:solidFill>
                      <a:srgbClr val="646491">
                        <a:alpha val="0"/>
                      </a:srgbClr>
                    </a:solidFill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07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152108" y="2767266"/>
              <a:ext cx="4892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spc="300" dirty="0">
                  <a:ln w="6350">
                    <a:solidFill>
                      <a:srgbClr val="646491">
                        <a:alpha val="0"/>
                      </a:srgbClr>
                    </a:solidFill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13</a:t>
              </a: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862229" y="3248940"/>
              <a:ext cx="1910788" cy="307776"/>
            </a:xfrm>
            <a:prstGeom prst="roundRect">
              <a:avLst>
                <a:gd name="adj" fmla="val 50000"/>
              </a:avLst>
            </a:prstGeom>
            <a:solidFill>
              <a:srgbClr val="75759F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819197" y="3739409"/>
              <a:ext cx="1910788" cy="307776"/>
            </a:xfrm>
            <a:prstGeom prst="roundRect">
              <a:avLst>
                <a:gd name="adj" fmla="val 50000"/>
              </a:avLst>
            </a:prstGeom>
            <a:solidFill>
              <a:srgbClr val="696997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828385" y="4236949"/>
              <a:ext cx="2852575" cy="307776"/>
            </a:xfrm>
            <a:prstGeom prst="roundRect">
              <a:avLst>
                <a:gd name="adj" fmla="val 50000"/>
              </a:avLst>
            </a:prstGeom>
            <a:solidFill>
              <a:srgbClr val="55557B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6725280" y="4792758"/>
              <a:ext cx="1911359" cy="307776"/>
            </a:xfrm>
            <a:prstGeom prst="roundRect">
              <a:avLst>
                <a:gd name="adj" fmla="val 50000"/>
              </a:avLst>
            </a:prstGeom>
            <a:solidFill>
              <a:srgbClr val="FFA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7781544" y="5256237"/>
              <a:ext cx="927793" cy="307776"/>
            </a:xfrm>
            <a:prstGeom prst="roundRect">
              <a:avLst>
                <a:gd name="adj" fmla="val 50000"/>
              </a:avLst>
            </a:prstGeom>
            <a:solidFill>
              <a:srgbClr val="69A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62994" y="3785088"/>
              <a:ext cx="2454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i="1" dirty="0">
                  <a:ln w="17780" cmpd="sng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  <a:prstDash val="solid"/>
                    <a:miter lim="800000"/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요구사항 분석 및 분류</a:t>
              </a:r>
              <a:endParaRPr lang="en-US" altLang="ko-KR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27114" y="4253670"/>
              <a:ext cx="2390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i="1" dirty="0">
                  <a:ln w="17780" cmpd="sng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  <a:prstDash val="solid"/>
                    <a:miter lim="800000"/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요구사항 항목별 설계</a:t>
              </a:r>
              <a:endParaRPr lang="en-US" altLang="ko-KR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27114" y="4792758"/>
              <a:ext cx="23903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i="1" dirty="0">
                  <a:ln w="17780" cmpd="sng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  <a:prstDash val="solid"/>
                    <a:miter lim="800000"/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요구사항 항목별 개발</a:t>
              </a:r>
              <a:endParaRPr lang="en-US" altLang="ko-KR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083733" y="5307524"/>
              <a:ext cx="16337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i="1" dirty="0">
                  <a:ln w="17780" cmpd="sng"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  <a:prstDash val="solid"/>
                    <a:miter lim="800000"/>
                  </a:ln>
                  <a:solidFill>
                    <a:srgbClr val="646491"/>
                  </a:solidFill>
                  <a:latin typeface="Arial" pitchFamily="34" charset="0"/>
                  <a:cs typeface="Arial" pitchFamily="34" charset="0"/>
                </a:rPr>
                <a:t>발표자료 제작</a:t>
              </a:r>
              <a:endParaRPr lang="en-US" altLang="ko-KR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27536E-6DF2-D2DE-5C4D-D85A41F6CB09}"/>
              </a:ext>
            </a:extLst>
          </p:cNvPr>
          <p:cNvSpPr/>
          <p:nvPr/>
        </p:nvSpPr>
        <p:spPr>
          <a:xfrm>
            <a:off x="3438204" y="2776684"/>
            <a:ext cx="809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spc="300" dirty="0">
                <a:ln w="6350">
                  <a:solidFill>
                    <a:srgbClr val="646491">
                      <a:alpha val="0"/>
                    </a:srgb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13</a:t>
            </a:r>
            <a:r>
              <a:rPr lang="ko-KR" altLang="en-US" sz="1200" b="1" spc="300" dirty="0">
                <a:ln w="6350">
                  <a:solidFill>
                    <a:srgbClr val="646491">
                      <a:alpha val="0"/>
                    </a:srgb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주차</a:t>
            </a:r>
            <a:endParaRPr lang="en-US" altLang="ko-KR" sz="1200" b="1" spc="300" dirty="0">
              <a:ln w="6350">
                <a:solidFill>
                  <a:srgbClr val="646491">
                    <a:alpha val="0"/>
                  </a:srgbClr>
                </a:solidFill>
              </a:ln>
              <a:solidFill>
                <a:srgbClr val="64649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1E09158-8947-1CC5-F7E0-CC9E83D23F7F}"/>
              </a:ext>
            </a:extLst>
          </p:cNvPr>
          <p:cNvCxnSpPr>
            <a:cxnSpLocks/>
          </p:cNvCxnSpPr>
          <p:nvPr/>
        </p:nvCxnSpPr>
        <p:spPr>
          <a:xfrm flipH="1">
            <a:off x="3280657" y="2915183"/>
            <a:ext cx="223385" cy="0"/>
          </a:xfrm>
          <a:prstGeom prst="straightConnector1">
            <a:avLst/>
          </a:prstGeom>
          <a:ln>
            <a:solidFill>
              <a:srgbClr val="9A9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938212-27D0-C68E-20A2-C61F0CDDC9F2}"/>
              </a:ext>
            </a:extLst>
          </p:cNvPr>
          <p:cNvCxnSpPr>
            <a:cxnSpLocks/>
          </p:cNvCxnSpPr>
          <p:nvPr/>
        </p:nvCxnSpPr>
        <p:spPr>
          <a:xfrm>
            <a:off x="4153759" y="2906315"/>
            <a:ext cx="268178" cy="5521"/>
          </a:xfrm>
          <a:prstGeom prst="straightConnector1">
            <a:avLst/>
          </a:prstGeom>
          <a:ln>
            <a:solidFill>
              <a:srgbClr val="7575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0C90E2-CF74-3922-F17E-44BC36993F28}"/>
              </a:ext>
            </a:extLst>
          </p:cNvPr>
          <p:cNvSpPr/>
          <p:nvPr/>
        </p:nvSpPr>
        <p:spPr>
          <a:xfrm>
            <a:off x="5346603" y="2772494"/>
            <a:ext cx="809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spc="300" dirty="0">
                <a:ln w="6350">
                  <a:solidFill>
                    <a:srgbClr val="646491">
                      <a:alpha val="0"/>
                    </a:srgb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14</a:t>
            </a:r>
            <a:r>
              <a:rPr lang="ko-KR" altLang="en-US" sz="1200" b="1" spc="300" dirty="0">
                <a:ln w="6350">
                  <a:solidFill>
                    <a:srgbClr val="646491">
                      <a:alpha val="0"/>
                    </a:srgb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주차</a:t>
            </a:r>
            <a:endParaRPr lang="en-US" altLang="ko-KR" sz="1200" b="1" spc="300" dirty="0">
              <a:ln w="6350">
                <a:solidFill>
                  <a:srgbClr val="646491">
                    <a:alpha val="0"/>
                  </a:srgbClr>
                </a:solidFill>
              </a:ln>
              <a:solidFill>
                <a:srgbClr val="64649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6D77A1-F863-BEFC-34E9-F03698A7BF7F}"/>
              </a:ext>
            </a:extLst>
          </p:cNvPr>
          <p:cNvCxnSpPr>
            <a:cxnSpLocks/>
          </p:cNvCxnSpPr>
          <p:nvPr/>
        </p:nvCxnSpPr>
        <p:spPr>
          <a:xfrm flipH="1">
            <a:off x="5189056" y="2910993"/>
            <a:ext cx="223385" cy="0"/>
          </a:xfrm>
          <a:prstGeom prst="straightConnector1">
            <a:avLst/>
          </a:prstGeom>
          <a:ln>
            <a:solidFill>
              <a:srgbClr val="9A9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DE542FC-C64B-76D8-AC93-4C2343892A55}"/>
              </a:ext>
            </a:extLst>
          </p:cNvPr>
          <p:cNvCxnSpPr>
            <a:cxnSpLocks/>
          </p:cNvCxnSpPr>
          <p:nvPr/>
        </p:nvCxnSpPr>
        <p:spPr>
          <a:xfrm>
            <a:off x="6062158" y="2902125"/>
            <a:ext cx="268178" cy="5521"/>
          </a:xfrm>
          <a:prstGeom prst="straightConnector1">
            <a:avLst/>
          </a:prstGeom>
          <a:ln>
            <a:solidFill>
              <a:srgbClr val="7575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4C4874-CB74-3CEA-B708-C85E1152CD74}"/>
              </a:ext>
            </a:extLst>
          </p:cNvPr>
          <p:cNvSpPr/>
          <p:nvPr/>
        </p:nvSpPr>
        <p:spPr>
          <a:xfrm>
            <a:off x="7185271" y="2772494"/>
            <a:ext cx="809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spc="300" dirty="0">
                <a:ln w="6350">
                  <a:solidFill>
                    <a:srgbClr val="646491">
                      <a:alpha val="0"/>
                    </a:srgb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15</a:t>
            </a:r>
            <a:r>
              <a:rPr lang="ko-KR" altLang="en-US" sz="1200" b="1" spc="300" dirty="0">
                <a:ln w="6350">
                  <a:solidFill>
                    <a:srgbClr val="646491">
                      <a:alpha val="0"/>
                    </a:srgbClr>
                  </a:solidFill>
                </a:ln>
                <a:solidFill>
                  <a:srgbClr val="646491"/>
                </a:solidFill>
                <a:latin typeface="Arial" pitchFamily="34" charset="0"/>
                <a:cs typeface="Arial" pitchFamily="34" charset="0"/>
              </a:rPr>
              <a:t>주차</a:t>
            </a:r>
            <a:endParaRPr lang="en-US" altLang="ko-KR" sz="1200" b="1" spc="300" dirty="0">
              <a:ln w="6350">
                <a:solidFill>
                  <a:srgbClr val="646491">
                    <a:alpha val="0"/>
                  </a:srgbClr>
                </a:solidFill>
              </a:ln>
              <a:solidFill>
                <a:srgbClr val="64649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845291-5532-E578-B8F6-F2A55D9DB7FD}"/>
              </a:ext>
            </a:extLst>
          </p:cNvPr>
          <p:cNvCxnSpPr>
            <a:cxnSpLocks/>
          </p:cNvCxnSpPr>
          <p:nvPr/>
        </p:nvCxnSpPr>
        <p:spPr>
          <a:xfrm flipH="1">
            <a:off x="7027724" y="2910993"/>
            <a:ext cx="223385" cy="0"/>
          </a:xfrm>
          <a:prstGeom prst="straightConnector1">
            <a:avLst/>
          </a:prstGeom>
          <a:ln>
            <a:solidFill>
              <a:srgbClr val="9A9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118801-6A4A-5288-194C-64E6D56A2F98}"/>
              </a:ext>
            </a:extLst>
          </p:cNvPr>
          <p:cNvCxnSpPr>
            <a:cxnSpLocks/>
          </p:cNvCxnSpPr>
          <p:nvPr/>
        </p:nvCxnSpPr>
        <p:spPr>
          <a:xfrm>
            <a:off x="7900826" y="2902125"/>
            <a:ext cx="268178" cy="5521"/>
          </a:xfrm>
          <a:prstGeom prst="straightConnector1">
            <a:avLst/>
          </a:prstGeom>
          <a:ln>
            <a:solidFill>
              <a:srgbClr val="7575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50" y="2005904"/>
            <a:ext cx="2217501" cy="2217501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3861352" y="2404006"/>
            <a:ext cx="1421296" cy="1421296"/>
          </a:xfrm>
          <a:prstGeom prst="ellipse">
            <a:avLst/>
          </a:prstGeom>
          <a:solidFill>
            <a:srgbClr val="474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56653" y="6858000"/>
            <a:ext cx="9701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출처 </a:t>
            </a:r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: freepik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59155" y="4599333"/>
            <a:ext cx="68256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내용</a:t>
            </a:r>
            <a:b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</a:t>
            </a:r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 구성도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49410" y="2734523"/>
            <a:ext cx="1445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60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림 1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0"/>
          <a:stretch>
            <a:fillRect/>
          </a:stretch>
        </p:blipFill>
        <p:spPr>
          <a:xfrm>
            <a:off x="0" y="4596218"/>
            <a:ext cx="9144000" cy="2261783"/>
          </a:xfrm>
          <a:custGeom>
            <a:avLst/>
            <a:gdLst>
              <a:gd name="connsiteX0" fmla="*/ 9144000 w 9144000"/>
              <a:gd name="connsiteY0" fmla="*/ 0 h 2261783"/>
              <a:gd name="connsiteX1" fmla="*/ 9144000 w 9144000"/>
              <a:gd name="connsiteY1" fmla="*/ 2261783 h 2261783"/>
              <a:gd name="connsiteX2" fmla="*/ 0 w 9144000"/>
              <a:gd name="connsiteY2" fmla="*/ 2261783 h 2261783"/>
              <a:gd name="connsiteX3" fmla="*/ 0 w 9144000"/>
              <a:gd name="connsiteY3" fmla="*/ 1461260 h 226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2261783">
                <a:moveTo>
                  <a:pt x="9144000" y="0"/>
                </a:moveTo>
                <a:lnTo>
                  <a:pt x="9144000" y="2261783"/>
                </a:lnTo>
                <a:lnTo>
                  <a:pt x="0" y="2261783"/>
                </a:lnTo>
                <a:lnTo>
                  <a:pt x="0" y="1461260"/>
                </a:lnTo>
                <a:close/>
              </a:path>
            </a:pathLst>
          </a:cu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내용 요점</a:t>
            </a:r>
          </a:p>
        </p:txBody>
      </p:sp>
      <p:sp>
        <p:nvSpPr>
          <p:cNvPr id="23" name="자유형 22"/>
          <p:cNvSpPr/>
          <p:nvPr/>
        </p:nvSpPr>
        <p:spPr>
          <a:xfrm rot="5400000">
            <a:off x="68261" y="2896450"/>
            <a:ext cx="4231802" cy="1915376"/>
          </a:xfrm>
          <a:custGeom>
            <a:avLst/>
            <a:gdLst>
              <a:gd name="connsiteX0" fmla="*/ 0 w 4699097"/>
              <a:gd name="connsiteY0" fmla="*/ 957688 h 1915376"/>
              <a:gd name="connsiteX1" fmla="*/ 957688 w 4699097"/>
              <a:gd name="connsiteY1" fmla="*/ 0 h 1915376"/>
              <a:gd name="connsiteX2" fmla="*/ 1820531 w 4699097"/>
              <a:gd name="connsiteY2" fmla="*/ 0 h 1915376"/>
              <a:gd name="connsiteX3" fmla="*/ 2498549 w 4699097"/>
              <a:gd name="connsiteY3" fmla="*/ 0 h 1915376"/>
              <a:gd name="connsiteX4" fmla="*/ 4033236 w 4699097"/>
              <a:gd name="connsiteY4" fmla="*/ 0 h 1915376"/>
              <a:gd name="connsiteX5" fmla="*/ 4699097 w 4699097"/>
              <a:gd name="connsiteY5" fmla="*/ 957688 h 1915376"/>
              <a:gd name="connsiteX6" fmla="*/ 4033236 w 4699097"/>
              <a:gd name="connsiteY6" fmla="*/ 1915376 h 1915376"/>
              <a:gd name="connsiteX7" fmla="*/ 2498549 w 4699097"/>
              <a:gd name="connsiteY7" fmla="*/ 1915376 h 1915376"/>
              <a:gd name="connsiteX8" fmla="*/ 1820531 w 4699097"/>
              <a:gd name="connsiteY8" fmla="*/ 1915376 h 1915376"/>
              <a:gd name="connsiteX9" fmla="*/ 957688 w 4699097"/>
              <a:gd name="connsiteY9" fmla="*/ 1915376 h 1915376"/>
              <a:gd name="connsiteX10" fmla="*/ 0 w 4699097"/>
              <a:gd name="connsiteY10" fmla="*/ 957688 h 191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99097" h="1915376">
                <a:moveTo>
                  <a:pt x="0" y="957688"/>
                </a:moveTo>
                <a:cubicBezTo>
                  <a:pt x="0" y="428772"/>
                  <a:pt x="428772" y="0"/>
                  <a:pt x="957688" y="0"/>
                </a:cubicBezTo>
                <a:lnTo>
                  <a:pt x="1820531" y="0"/>
                </a:lnTo>
                <a:lnTo>
                  <a:pt x="2498549" y="0"/>
                </a:lnTo>
                <a:lnTo>
                  <a:pt x="4033236" y="0"/>
                </a:lnTo>
                <a:lnTo>
                  <a:pt x="4699097" y="957688"/>
                </a:lnTo>
                <a:lnTo>
                  <a:pt x="4033236" y="1915376"/>
                </a:lnTo>
                <a:lnTo>
                  <a:pt x="2498549" y="1915376"/>
                </a:lnTo>
                <a:lnTo>
                  <a:pt x="1820531" y="1915376"/>
                </a:lnTo>
                <a:lnTo>
                  <a:pt x="957688" y="1915376"/>
                </a:lnTo>
                <a:cubicBezTo>
                  <a:pt x="428772" y="1915376"/>
                  <a:pt x="0" y="1486604"/>
                  <a:pt x="0" y="957688"/>
                </a:cubicBezTo>
                <a:close/>
              </a:path>
            </a:pathLst>
          </a:custGeom>
          <a:solidFill>
            <a:srgbClr val="7C7CA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425405" y="1982886"/>
            <a:ext cx="1517515" cy="1517515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90864" y="4214571"/>
            <a:ext cx="18918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50" algn="ctr">
              <a:buFont typeface="Arial" panose="020B0604020202020204" pitchFamily="34" charset="0"/>
              <a:buChar char="•"/>
              <a:defRPr/>
            </a:pPr>
            <a:r>
              <a:rPr lang="ko-KR" altLang="en-US" sz="12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한중일 </a:t>
            </a:r>
            <a:r>
              <a:rPr lang="en-US" altLang="ko-KR" sz="12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ko-KR" altLang="en-US" sz="12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개국의 전통문화에 대해 </a:t>
            </a:r>
            <a:r>
              <a:rPr lang="en-US" altLang="ko-KR" sz="12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1,2,3</a:t>
            </a:r>
            <a:r>
              <a:rPr lang="ko-KR" altLang="en-US" sz="12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등 선택</a:t>
            </a:r>
            <a:endParaRPr lang="en-US" altLang="ko-KR" sz="1200" noProof="1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indent="-171450" algn="ctr">
              <a:buFont typeface="Arial" panose="020B0604020202020204" pitchFamily="34" charset="0"/>
              <a:buChar char="•"/>
              <a:defRPr/>
            </a:pPr>
            <a:endParaRPr lang="en-US" altLang="ko-KR" sz="1200" noProof="1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indent="-171450" algn="ctr">
              <a:buFont typeface="Arial" panose="020B0604020202020204" pitchFamily="34" charset="0"/>
              <a:buChar char="•"/>
              <a:defRPr/>
            </a:pPr>
            <a:r>
              <a:rPr lang="ko-KR" altLang="en-US" sz="12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이름과 사진</a:t>
            </a:r>
            <a:r>
              <a:rPr lang="en-US" altLang="ko-KR" sz="12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200" noProof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설명글 출력</a:t>
            </a:r>
            <a:endParaRPr lang="en-US" altLang="ko-KR" sz="1200" noProof="1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14089" y="3681417"/>
            <a:ext cx="1678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문화 순위매기기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61" y="2412181"/>
            <a:ext cx="658923" cy="658923"/>
          </a:xfrm>
          <a:prstGeom prst="rect">
            <a:avLst/>
          </a:prstGeom>
        </p:spPr>
      </p:pic>
      <p:sp>
        <p:nvSpPr>
          <p:cNvPr id="35" name="자유형 34"/>
          <p:cNvSpPr/>
          <p:nvPr/>
        </p:nvSpPr>
        <p:spPr>
          <a:xfrm rot="5400000">
            <a:off x="2456099" y="2896450"/>
            <a:ext cx="4231802" cy="1915376"/>
          </a:xfrm>
          <a:custGeom>
            <a:avLst/>
            <a:gdLst>
              <a:gd name="connsiteX0" fmla="*/ 0 w 4699097"/>
              <a:gd name="connsiteY0" fmla="*/ 957688 h 1915376"/>
              <a:gd name="connsiteX1" fmla="*/ 957688 w 4699097"/>
              <a:gd name="connsiteY1" fmla="*/ 0 h 1915376"/>
              <a:gd name="connsiteX2" fmla="*/ 1820531 w 4699097"/>
              <a:gd name="connsiteY2" fmla="*/ 0 h 1915376"/>
              <a:gd name="connsiteX3" fmla="*/ 2498549 w 4699097"/>
              <a:gd name="connsiteY3" fmla="*/ 0 h 1915376"/>
              <a:gd name="connsiteX4" fmla="*/ 4033236 w 4699097"/>
              <a:gd name="connsiteY4" fmla="*/ 0 h 1915376"/>
              <a:gd name="connsiteX5" fmla="*/ 4699097 w 4699097"/>
              <a:gd name="connsiteY5" fmla="*/ 957688 h 1915376"/>
              <a:gd name="connsiteX6" fmla="*/ 4033236 w 4699097"/>
              <a:gd name="connsiteY6" fmla="*/ 1915376 h 1915376"/>
              <a:gd name="connsiteX7" fmla="*/ 2498549 w 4699097"/>
              <a:gd name="connsiteY7" fmla="*/ 1915376 h 1915376"/>
              <a:gd name="connsiteX8" fmla="*/ 1820531 w 4699097"/>
              <a:gd name="connsiteY8" fmla="*/ 1915376 h 1915376"/>
              <a:gd name="connsiteX9" fmla="*/ 957688 w 4699097"/>
              <a:gd name="connsiteY9" fmla="*/ 1915376 h 1915376"/>
              <a:gd name="connsiteX10" fmla="*/ 0 w 4699097"/>
              <a:gd name="connsiteY10" fmla="*/ 957688 h 191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99097" h="1915376">
                <a:moveTo>
                  <a:pt x="0" y="957688"/>
                </a:moveTo>
                <a:cubicBezTo>
                  <a:pt x="0" y="428772"/>
                  <a:pt x="428772" y="0"/>
                  <a:pt x="957688" y="0"/>
                </a:cubicBezTo>
                <a:lnTo>
                  <a:pt x="1820531" y="0"/>
                </a:lnTo>
                <a:lnTo>
                  <a:pt x="2498549" y="0"/>
                </a:lnTo>
                <a:lnTo>
                  <a:pt x="4033236" y="0"/>
                </a:lnTo>
                <a:lnTo>
                  <a:pt x="4699097" y="957688"/>
                </a:lnTo>
                <a:lnTo>
                  <a:pt x="4033236" y="1915376"/>
                </a:lnTo>
                <a:lnTo>
                  <a:pt x="2498549" y="1915376"/>
                </a:lnTo>
                <a:lnTo>
                  <a:pt x="1820531" y="1915376"/>
                </a:lnTo>
                <a:lnTo>
                  <a:pt x="957688" y="1915376"/>
                </a:lnTo>
                <a:cubicBezTo>
                  <a:pt x="428772" y="1915376"/>
                  <a:pt x="0" y="1486604"/>
                  <a:pt x="0" y="957688"/>
                </a:cubicBezTo>
                <a:close/>
              </a:path>
            </a:pathLst>
          </a:custGeom>
          <a:solidFill>
            <a:srgbClr val="646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813243" y="1982886"/>
            <a:ext cx="1517515" cy="15175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659897" y="4220242"/>
            <a:ext cx="1811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50" algn="ct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사진과 설명을 보고 추가적인 질문사항을  프롬프트입력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indent="-171450" algn="ctr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indent="-171450" algn="ct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투표창에서 질문을 입력하고 즉시 확인 가능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42588" y="3565239"/>
            <a:ext cx="2114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71450" algn="ctr">
              <a:buFont typeface="Arial" panose="020B0604020202020204" pitchFamily="34" charset="0"/>
              <a:buChar char="•"/>
              <a:defRPr/>
            </a:pPr>
            <a:r>
              <a:rPr lang="ko-KR" altLang="en-US" sz="16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생성형</a:t>
            </a:r>
            <a:r>
              <a:rPr lang="en-US" altLang="ko-KR" sz="16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AI</a:t>
            </a:r>
            <a:r>
              <a:rPr lang="ko-KR" altLang="en-US" sz="16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를 사용한 </a:t>
            </a:r>
            <a:br>
              <a:rPr lang="en-US" altLang="ko-KR" sz="16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ko-KR" altLang="en-US" sz="16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추가적인 질의응답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35" y="2412181"/>
            <a:ext cx="658924" cy="658924"/>
          </a:xfrm>
          <a:prstGeom prst="rect">
            <a:avLst/>
          </a:prstGeom>
        </p:spPr>
      </p:pic>
      <p:sp>
        <p:nvSpPr>
          <p:cNvPr id="41" name="자유형 40"/>
          <p:cNvSpPr/>
          <p:nvPr/>
        </p:nvSpPr>
        <p:spPr>
          <a:xfrm rot="5400000">
            <a:off x="4843937" y="2896454"/>
            <a:ext cx="4231803" cy="1915376"/>
          </a:xfrm>
          <a:custGeom>
            <a:avLst/>
            <a:gdLst>
              <a:gd name="connsiteX0" fmla="*/ 0 w 4699097"/>
              <a:gd name="connsiteY0" fmla="*/ 957688 h 1915376"/>
              <a:gd name="connsiteX1" fmla="*/ 957688 w 4699097"/>
              <a:gd name="connsiteY1" fmla="*/ 0 h 1915376"/>
              <a:gd name="connsiteX2" fmla="*/ 1820531 w 4699097"/>
              <a:gd name="connsiteY2" fmla="*/ 0 h 1915376"/>
              <a:gd name="connsiteX3" fmla="*/ 2498549 w 4699097"/>
              <a:gd name="connsiteY3" fmla="*/ 0 h 1915376"/>
              <a:gd name="connsiteX4" fmla="*/ 4033236 w 4699097"/>
              <a:gd name="connsiteY4" fmla="*/ 0 h 1915376"/>
              <a:gd name="connsiteX5" fmla="*/ 4699097 w 4699097"/>
              <a:gd name="connsiteY5" fmla="*/ 957688 h 1915376"/>
              <a:gd name="connsiteX6" fmla="*/ 4033236 w 4699097"/>
              <a:gd name="connsiteY6" fmla="*/ 1915376 h 1915376"/>
              <a:gd name="connsiteX7" fmla="*/ 2498549 w 4699097"/>
              <a:gd name="connsiteY7" fmla="*/ 1915376 h 1915376"/>
              <a:gd name="connsiteX8" fmla="*/ 1820531 w 4699097"/>
              <a:gd name="connsiteY8" fmla="*/ 1915376 h 1915376"/>
              <a:gd name="connsiteX9" fmla="*/ 957688 w 4699097"/>
              <a:gd name="connsiteY9" fmla="*/ 1915376 h 1915376"/>
              <a:gd name="connsiteX10" fmla="*/ 0 w 4699097"/>
              <a:gd name="connsiteY10" fmla="*/ 957688 h 191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99097" h="1915376">
                <a:moveTo>
                  <a:pt x="0" y="957688"/>
                </a:moveTo>
                <a:cubicBezTo>
                  <a:pt x="0" y="428772"/>
                  <a:pt x="428772" y="0"/>
                  <a:pt x="957688" y="0"/>
                </a:cubicBezTo>
                <a:lnTo>
                  <a:pt x="1820531" y="0"/>
                </a:lnTo>
                <a:lnTo>
                  <a:pt x="2498549" y="0"/>
                </a:lnTo>
                <a:lnTo>
                  <a:pt x="4033236" y="0"/>
                </a:lnTo>
                <a:lnTo>
                  <a:pt x="4699097" y="957688"/>
                </a:lnTo>
                <a:lnTo>
                  <a:pt x="4033236" y="1915376"/>
                </a:lnTo>
                <a:lnTo>
                  <a:pt x="2498549" y="1915376"/>
                </a:lnTo>
                <a:lnTo>
                  <a:pt x="1820531" y="1915376"/>
                </a:lnTo>
                <a:lnTo>
                  <a:pt x="957688" y="1915376"/>
                </a:lnTo>
                <a:cubicBezTo>
                  <a:pt x="428772" y="1915376"/>
                  <a:pt x="0" y="1486604"/>
                  <a:pt x="0" y="957688"/>
                </a:cubicBezTo>
                <a:close/>
              </a:path>
            </a:pathLst>
          </a:custGeom>
          <a:solidFill>
            <a:srgbClr val="555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201082" y="1982888"/>
            <a:ext cx="1517515" cy="15175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996033" y="4214571"/>
            <a:ext cx="18312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본인이 투표한 결과 확인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역대 사용자들의 종합 투표 결과 확인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982086" y="3681417"/>
            <a:ext cx="1941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600" b="1" i="1" dirty="0">
                <a:ln w="17780" cmpd="sng"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투표결과 통계 확인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638" y="2412183"/>
            <a:ext cx="658923" cy="65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구성도</a:t>
            </a:r>
          </a:p>
        </p:txBody>
      </p:sp>
      <p:pic>
        <p:nvPicPr>
          <p:cNvPr id="7" name="그림 6" descr="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B21B3CDD-D15B-F0F4-A09D-F33F3707A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7" y="1456563"/>
            <a:ext cx="7378471" cy="47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8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구성도</a:t>
            </a:r>
          </a:p>
        </p:txBody>
      </p:sp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1F24E92-A917-D944-82DE-AA0D25878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2090737"/>
            <a:ext cx="5534025" cy="2676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8F4C78-79BA-022C-2FA1-1B6970D94C27}"/>
              </a:ext>
            </a:extLst>
          </p:cNvPr>
          <p:cNvSpPr txBox="1"/>
          <p:nvPr/>
        </p:nvSpPr>
        <p:spPr>
          <a:xfrm>
            <a:off x="411479" y="5528041"/>
            <a:ext cx="600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※: </a:t>
            </a:r>
            <a:r>
              <a:rPr lang="en-US" altLang="ko-KR" sz="1200" dirty="0" err="1"/>
              <a:t>finalRanking.jsp</a:t>
            </a:r>
            <a:r>
              <a:rPr lang="ko-KR" altLang="en-US" sz="1200" dirty="0"/>
              <a:t>는 투표가 완료되면 연결되는 페이지로 직전 투표결과만 표시됩니다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※: </a:t>
            </a:r>
            <a:r>
              <a:rPr lang="en-US" altLang="ko-KR" sz="1200" dirty="0" err="1"/>
              <a:t>totalRankings.jsp</a:t>
            </a:r>
            <a:r>
              <a:rPr lang="ko-KR" altLang="en-US" sz="1200" dirty="0"/>
              <a:t>는 지금까지의 모든 투표결과가 표시됩니다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17813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32554</TotalTime>
  <Words>522</Words>
  <Application>Microsoft Office PowerPoint</Application>
  <PresentationFormat>화면 슬라이드 쇼(4:3)</PresentationFormat>
  <Paragraphs>140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G마켓 산스 TTF Bold</vt:lpstr>
      <vt:lpstr>G마켓 산스 TTF Medium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개발 배경</vt:lpstr>
      <vt:lpstr>개발 일정</vt:lpstr>
      <vt:lpstr>PowerPoint 프레젠테이션</vt:lpstr>
      <vt:lpstr>개발 내용 요점</vt:lpstr>
      <vt:lpstr>시스템 구성도</vt:lpstr>
      <vt:lpstr>파일 구성도</vt:lpstr>
      <vt:lpstr>PowerPoint 프레젠테이션</vt:lpstr>
      <vt:lpstr>적용 기술</vt:lpstr>
      <vt:lpstr>구현 결과- overview</vt:lpstr>
      <vt:lpstr>구현 결과- 메인화면(레벨0)</vt:lpstr>
      <vt:lpstr>구현 결과- 투표화면(레벨1)</vt:lpstr>
      <vt:lpstr>구현 결과- 투표화면 문화설명(레벨1)</vt:lpstr>
      <vt:lpstr>구현 결과- 통계화면(레벨2)</vt:lpstr>
      <vt:lpstr>PowerPoint 프레젠테이션</vt:lpstr>
      <vt:lpstr>기대효과</vt:lpstr>
      <vt:lpstr>향후 개발 내용</vt:lpstr>
      <vt:lpstr>참고자료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[고급형] 깔끔한 프레젠테이션</dc:title>
  <dc:creator>피피티월드(http://www.pptworld.co.kr)</dc:creator>
  <cp:lastModifiedBy>byStander _</cp:lastModifiedBy>
  <cp:revision>2309</cp:revision>
  <dcterms:created xsi:type="dcterms:W3CDTF">2017-11-09T08:35:35Z</dcterms:created>
  <dcterms:modified xsi:type="dcterms:W3CDTF">2024-06-16T10:55:48Z</dcterms:modified>
</cp:coreProperties>
</file>